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769" r:id="rId2"/>
    <p:sldId id="754" r:id="rId3"/>
    <p:sldId id="756" r:id="rId4"/>
    <p:sldId id="757" r:id="rId5"/>
    <p:sldId id="712" r:id="rId6"/>
    <p:sldId id="755" r:id="rId7"/>
    <p:sldId id="764" r:id="rId8"/>
    <p:sldId id="278" r:id="rId9"/>
    <p:sldId id="746" r:id="rId10"/>
    <p:sldId id="283" r:id="rId11"/>
    <p:sldId id="747" r:id="rId12"/>
    <p:sldId id="730" r:id="rId13"/>
    <p:sldId id="753" r:id="rId14"/>
    <p:sldId id="748" r:id="rId15"/>
    <p:sldId id="286" r:id="rId16"/>
    <p:sldId id="763" r:id="rId17"/>
    <p:sldId id="750" r:id="rId18"/>
    <p:sldId id="765" r:id="rId19"/>
    <p:sldId id="766" r:id="rId20"/>
    <p:sldId id="758" r:id="rId21"/>
    <p:sldId id="285" r:id="rId22"/>
    <p:sldId id="749" r:id="rId23"/>
    <p:sldId id="751" r:id="rId24"/>
    <p:sldId id="760" r:id="rId25"/>
    <p:sldId id="759" r:id="rId26"/>
    <p:sldId id="752" r:id="rId27"/>
    <p:sldId id="761" r:id="rId28"/>
    <p:sldId id="768" r:id="rId29"/>
    <p:sldId id="772" r:id="rId30"/>
    <p:sldId id="767" r:id="rId31"/>
    <p:sldId id="613" r:id="rId32"/>
    <p:sldId id="513" r:id="rId33"/>
    <p:sldId id="514" r:id="rId34"/>
    <p:sldId id="777" r:id="rId35"/>
    <p:sldId id="774" r:id="rId36"/>
    <p:sldId id="571" r:id="rId37"/>
    <p:sldId id="578" r:id="rId38"/>
    <p:sldId id="580" r:id="rId39"/>
    <p:sldId id="581" r:id="rId40"/>
    <p:sldId id="582" r:id="rId41"/>
    <p:sldId id="516" r:id="rId42"/>
    <p:sldId id="614" r:id="rId43"/>
    <p:sldId id="557" r:id="rId44"/>
    <p:sldId id="559" r:id="rId45"/>
    <p:sldId id="579" r:id="rId46"/>
    <p:sldId id="561" r:id="rId47"/>
    <p:sldId id="562" r:id="rId48"/>
    <p:sldId id="586" r:id="rId49"/>
    <p:sldId id="703" r:id="rId50"/>
    <p:sldId id="701" r:id="rId51"/>
    <p:sldId id="771" r:id="rId52"/>
    <p:sldId id="781" r:id="rId53"/>
    <p:sldId id="780" r:id="rId54"/>
    <p:sldId id="704" r:id="rId55"/>
    <p:sldId id="776" r:id="rId56"/>
    <p:sldId id="775" r:id="rId57"/>
    <p:sldId id="783" r:id="rId58"/>
    <p:sldId id="782" r:id="rId59"/>
    <p:sldId id="288" r:id="rId60"/>
    <p:sldId id="77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1"/>
  </p:normalViewPr>
  <p:slideViewPr>
    <p:cSldViewPr snapToGrid="0">
      <p:cViewPr varScale="1">
        <p:scale>
          <a:sx n="90" d="100"/>
          <a:sy n="90" d="100"/>
        </p:scale>
        <p:origin x="232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E79413-FA78-3941-8517-E4764F84720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EACFDD-59B8-6640-9E4A-92219C1823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573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CFC0616-61FB-CF48-B173-F5DE4B2DF170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8834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about </a:t>
            </a:r>
            <a:r>
              <a:rPr lang="en-US" dirty="0" err="1"/>
              <a:t>alignability</a:t>
            </a:r>
            <a:r>
              <a:rPr lang="en-US" dirty="0"/>
              <a:t> and ANI, vs Jaccard – ANI cannot distinguish ANY of these, containment can. Also, define containment as </a:t>
            </a:r>
            <a:r>
              <a:rPr lang="en-US" dirty="0" err="1"/>
              <a:t>venn</a:t>
            </a:r>
            <a:r>
              <a:rPr lang="en-US" dirty="0"/>
              <a:t> diagrams.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5E8DB-8B11-1240-8D06-00931637FFF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057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about </a:t>
            </a:r>
            <a:r>
              <a:rPr lang="en-US" dirty="0" err="1"/>
              <a:t>alignability</a:t>
            </a:r>
            <a:r>
              <a:rPr lang="en-US" dirty="0"/>
              <a:t> and ANI, vs Jaccard – ANI cannot distinguish ANY of these, containment can. Also, define containment as </a:t>
            </a:r>
            <a:r>
              <a:rPr lang="en-US" dirty="0" err="1"/>
              <a:t>venn</a:t>
            </a:r>
            <a:r>
              <a:rPr lang="en-US" dirty="0"/>
              <a:t> diagrams.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5E8DB-8B11-1240-8D06-00931637FFF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527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about </a:t>
            </a:r>
            <a:r>
              <a:rPr lang="en-US" dirty="0" err="1"/>
              <a:t>alignability</a:t>
            </a:r>
            <a:r>
              <a:rPr lang="en-US" dirty="0"/>
              <a:t> and ANI, vs Jaccard – ANI cannot distinguish ANY of these, containment can. Also, define containment as </a:t>
            </a:r>
            <a:r>
              <a:rPr lang="en-US" dirty="0" err="1"/>
              <a:t>venn</a:t>
            </a:r>
            <a:r>
              <a:rPr lang="en-US" dirty="0"/>
              <a:t> diagrams.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5E8DB-8B11-1240-8D06-00931637FFF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420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about </a:t>
            </a:r>
            <a:r>
              <a:rPr lang="en-US" dirty="0" err="1"/>
              <a:t>alignability</a:t>
            </a:r>
            <a:r>
              <a:rPr lang="en-US" dirty="0"/>
              <a:t> and ANI, vs Jaccard – ANI cannot distinguish ANY of these, containment can. Also, define containment as </a:t>
            </a:r>
            <a:r>
              <a:rPr lang="en-US" dirty="0" err="1"/>
              <a:t>venn</a:t>
            </a:r>
            <a:r>
              <a:rPr lang="en-US" dirty="0"/>
              <a:t> diagrams.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5E8DB-8B11-1240-8D06-00931637FFF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20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about </a:t>
            </a:r>
            <a:r>
              <a:rPr lang="en-US" dirty="0" err="1"/>
              <a:t>alignability</a:t>
            </a:r>
            <a:r>
              <a:rPr lang="en-US" dirty="0"/>
              <a:t> and ANI, vs Jaccard – ANI cannot distinguish ANY of these, containment can. Also, define containment as </a:t>
            </a:r>
            <a:r>
              <a:rPr lang="en-US" dirty="0" err="1"/>
              <a:t>venn</a:t>
            </a:r>
            <a:r>
              <a:rPr lang="en-US" dirty="0"/>
              <a:t> diagrams.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65E8DB-8B11-1240-8D06-00931637FFF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617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49AD0-7058-930E-6CD8-79E2565240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806117-1C83-6900-F0CC-047603E23F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E0172-B7CE-DB7C-CA44-10329C4C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0CDBF-89E3-C75C-FFD5-F858FD0C88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D34D8-5949-18BE-EC7F-F4399417B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8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6D4C9-840B-033B-703D-115BD4E78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834B5C-9435-3D3D-A84C-EB3ADB14FF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0E234B-1AD4-DB85-9E86-3C23D52C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1E6D1-DECC-1C82-DC26-72A77FD37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C2CD0-C0F1-D5CB-3F63-3D56E1B7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39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73C48-1C1C-97B9-8B58-23706AE504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1B9C2F-9E16-045C-3405-EEB604B759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309B4-91F0-4A74-9C7A-B4D8EDD3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15F92-9F72-E1DF-227D-0A2614B20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DDE34-C59B-D9EC-6FEE-0239351FD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19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970AA-FAE7-D078-4146-E5B9086DC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869C7-3EC9-32E4-A2F2-91CFD12D9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330A0-A9B0-85A3-EFA0-56769A0BB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648F6-4310-B827-3EF8-684C957C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B5820-7B11-954D-8422-074E01673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97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6ABAA-EE10-B4C4-75A2-E5CC1AE1F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FCE76-1705-6901-3D0F-A2D75834DA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0CAE66-91AF-3141-753F-3F21C176E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18CA6-7F9B-E45D-A113-D7D74E031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B8279-CEE0-D050-94C5-76560552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735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967F2-0D90-2FBE-84DD-ADE6F7E01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E7043-8373-45CB-3630-16B06ACDD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6E9D6-95E3-513C-FC89-4A35A509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5E7CD3-E6F1-3DDF-8AD1-81D6D7774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233DF1-9E81-2444-EB02-0E5CF12E9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790AC6-9A0C-C5C6-B09E-6F4C0564B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715C-C2B5-963F-1B51-6A8690EE3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7571-725E-B394-F1F0-89411F804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A3F87A-2C14-4CD2-BF2C-30108C7E9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FA39F-AFBB-5F9E-890E-5B4CF9528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610235-7DCB-0CCC-3F9C-2698B5D267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88ED43-A7B5-DD92-7CC8-524516179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201B96-E310-0D29-8775-DAD3DC06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D75A9B-D5F3-577C-3D00-A0963032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320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86C4-334F-1829-BD51-3E1786D54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53F1B-65D6-C87E-F867-CC21068DA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6E1C48-CC02-3C57-1477-9970104B6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5BB794-B2CD-2063-6879-099E94FB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485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4E9409-A544-4DC5-3941-857B6570C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840626-FA2C-D860-D5A9-CC0316555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46C6CF-FD8D-39F7-BCAC-16BF4FE8B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5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2543-2797-21F8-4E59-2792F3A8E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D18F8-288D-4F7D-3168-808633BAA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521B5C-7704-46CA-2267-A9C248022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429DD6-472F-D025-9C87-B18BF5696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4D23FE-196A-7BAB-DD19-B35DE9B9D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B1E8E-2204-2467-9D57-B8490534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6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22E5-3C81-975E-9E0F-2DA4B6C12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DDBFC6-F063-08E5-2361-2D5F06BB1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79697C-37B9-546E-C78D-C42EAED52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A14F66-FC79-A228-32B4-38869FB64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3E310-39FD-5EEF-47D4-9206CF904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C332-C437-29A1-B9EF-0A5C9C372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3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9596B4-D142-25D6-81DE-55F7DB8B7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777EFB-5460-1AF1-DCCA-A1F282267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2695D8-0EF9-CBE8-9D40-6F43D6CEA9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777285-B67E-4C4D-A43C-668F377986A8}" type="datetimeFigureOut">
              <a:rPr lang="en-US" smtClean="0"/>
              <a:t>7/22/24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437D0-E75F-D528-8151-30A727906D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97CAEC-0477-A5A9-B554-C3970766C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C45791-6D9A-3943-9588-2C5F77CF7E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26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micb.2024.132808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micb.2024.132808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52C3B-605D-3836-C940-03E6D885F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Tonight!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B5870-7BA4-3E27-D7B2-1BA469DA9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7pm – Bay Reading Room (adjacent to Lillie 203)</a:t>
            </a:r>
          </a:p>
          <a:p>
            <a:r>
              <a:rPr lang="en-US" dirty="0"/>
              <a:t>Go in the front door of Lillie (steps to left on MBL St as you come from Swope/Ebert), OR</a:t>
            </a:r>
          </a:p>
          <a:p>
            <a:r>
              <a:rPr lang="en-US" dirty="0"/>
              <a:t>Go in the back door of Lillie, by the water; take the elevator up to floor 2/Library.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521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3BBBB-8000-E8D9-EE78-EA384579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2: Genomes and metagenomes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9494E-2D51-9974-3F42-96B793A14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2600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CD136 metagenome subset.</a:t>
            </a:r>
          </a:p>
          <a:p>
            <a:pPr marL="0" indent="0">
              <a:buNone/>
            </a:pPr>
            <a:r>
              <a:rPr lang="en-US" dirty="0"/>
              <a:t>K=31, DNA. </a:t>
            </a:r>
            <a:r>
              <a:rPr lang="en-US" i="1" dirty="0"/>
              <a:t>No</a:t>
            </a:r>
            <a:r>
              <a:rPr lang="en-US" dirty="0"/>
              <a:t> abundance.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3A339-5E3A-2EAF-DC96-8EFE06A9C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7539" y="2577028"/>
            <a:ext cx="4064000" cy="304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96B3F9-C693-7B44-CFDE-9E5B233E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2157" y="2881828"/>
            <a:ext cx="25273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9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16A8D-ADA5-05D0-AB1A-C967B1B2F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4A930-15BD-95B5-FA2F-98E74B128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64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621D3-FE6D-814A-D835-3B34F8BBB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3: Abundance histograms of k-</a:t>
            </a:r>
            <a:r>
              <a:rPr lang="en-US" dirty="0" err="1"/>
              <a:t>mers</a:t>
            </a:r>
            <a:r>
              <a:rPr lang="en-US" dirty="0"/>
              <a:t> in metagenomes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DB6D4-FE7C-1363-EC74-A7664607D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345675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CD136 metagenome subset.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K=31, DNA.</a:t>
            </a:r>
          </a:p>
          <a:p>
            <a:pPr marL="0" indent="0">
              <a:buNone/>
            </a:pP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abundance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1E0E7-B0D4-AF35-6AB4-DE9A6B7B9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512" y="1563490"/>
            <a:ext cx="6500811" cy="48756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DA6BB2-556E-64B4-67EB-DA1006B79469}"/>
              </a:ext>
            </a:extLst>
          </p:cNvPr>
          <p:cNvSpPr txBox="1"/>
          <p:nvPr/>
        </p:nvSpPr>
        <p:spPr>
          <a:xfrm>
            <a:off x="5610225" y="6187240"/>
            <a:ext cx="437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Multiplicity of k-</a:t>
            </a:r>
            <a:r>
              <a:rPr lang="en-US" dirty="0" err="1"/>
              <a:t>mer</a:t>
            </a:r>
            <a:r>
              <a:rPr lang="en-US" dirty="0"/>
              <a:t> (num times observed)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0D9AA-BC8A-88C3-4F3F-D0091BAA2074}"/>
              </a:ext>
            </a:extLst>
          </p:cNvPr>
          <p:cNvSpPr txBox="1"/>
          <p:nvPr/>
        </p:nvSpPr>
        <p:spPr>
          <a:xfrm>
            <a:off x="3724720" y="1991577"/>
            <a:ext cx="461665" cy="4019434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dirty="0"/>
              <a:t>Number of k-</a:t>
            </a:r>
            <a:r>
              <a:rPr lang="en-US" dirty="0" err="1"/>
              <a:t>mers</a:t>
            </a:r>
            <a:r>
              <a:rPr lang="en-US" dirty="0"/>
              <a:t> with that multiplicity.</a:t>
            </a:r>
          </a:p>
        </p:txBody>
      </p:sp>
    </p:spTree>
    <p:extLst>
      <p:ext uri="{BB962C8B-B14F-4D97-AF65-F5344CB8AC3E}">
        <p14:creationId xmlns:p14="http://schemas.microsoft.com/office/powerpoint/2010/main" val="84107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1889F-7F87-078B-4795-80FD67FB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B07CEE2F-5390-1C60-9551-6BDA421B70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450" y="3436144"/>
            <a:ext cx="9055100" cy="1130300"/>
          </a:xfrm>
        </p:spPr>
      </p:pic>
    </p:spTree>
    <p:extLst>
      <p:ext uri="{BB962C8B-B14F-4D97-AF65-F5344CB8AC3E}">
        <p14:creationId xmlns:p14="http://schemas.microsoft.com/office/powerpoint/2010/main" val="3102462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E027-A4BE-D82F-E0E7-EBD90DB1A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C1868-B0BF-84B2-C497-52F03DD9C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9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46E3-E78E-A8EE-8886-D0D72D2A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4: Which genomes are present in this metagenome?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2604CF-AD93-9E98-0B8B-AD555EDE5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705" y="2141537"/>
            <a:ext cx="5399655" cy="3859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EB65-185A-22A3-1F00-0A02F16B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93990" y="2027237"/>
            <a:ext cx="5319964" cy="3989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88853-B1F8-81CE-F88F-7F3C05849CD9}"/>
              </a:ext>
            </a:extLst>
          </p:cNvPr>
          <p:cNvSpPr txBox="1"/>
          <p:nvPr/>
        </p:nvSpPr>
        <p:spPr>
          <a:xfrm>
            <a:off x="7715759" y="941208"/>
            <a:ext cx="3638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SRR7947178</a:t>
            </a:r>
          </a:p>
          <a:p>
            <a:r>
              <a:rPr lang="en-US" dirty="0"/>
              <a:t>K=31, DNA. </a:t>
            </a:r>
            <a:r>
              <a:rPr lang="en-US" dirty="0" err="1"/>
              <a:t>Abund</a:t>
            </a:r>
            <a:r>
              <a:rPr lang="en-US" dirty="0"/>
              <a:t>.</a:t>
            </a:r>
          </a:p>
          <a:p>
            <a:r>
              <a:rPr lang="en-US" dirty="0"/>
              <a:t>All points are robustly observed under a naïve null model.</a:t>
            </a:r>
          </a:p>
        </p:txBody>
      </p:sp>
    </p:spTree>
    <p:extLst>
      <p:ext uri="{BB962C8B-B14F-4D97-AF65-F5344CB8AC3E}">
        <p14:creationId xmlns:p14="http://schemas.microsoft.com/office/powerpoint/2010/main" val="201659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346E3-E78E-A8EE-8886-D0D72D2A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4: Which genomes are present in this metagenome?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2604CF-AD93-9E98-0B8B-AD555EDE5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08705" y="2141537"/>
            <a:ext cx="5399655" cy="3859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ADEB65-185A-22A3-1F00-0A02F16B4F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93990" y="2027237"/>
            <a:ext cx="5319964" cy="3989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88853-B1F8-81CE-F88F-7F3C05849CD9}"/>
              </a:ext>
            </a:extLst>
          </p:cNvPr>
          <p:cNvSpPr txBox="1"/>
          <p:nvPr/>
        </p:nvSpPr>
        <p:spPr>
          <a:xfrm>
            <a:off x="7715759" y="941208"/>
            <a:ext cx="3638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SRR7947178</a:t>
            </a:r>
          </a:p>
          <a:p>
            <a:r>
              <a:rPr lang="en-US" dirty="0"/>
              <a:t>K=31, DNA. </a:t>
            </a:r>
            <a:r>
              <a:rPr lang="en-US" dirty="0" err="1"/>
              <a:t>Abund</a:t>
            </a:r>
            <a:r>
              <a:rPr lang="en-US" dirty="0"/>
              <a:t>.</a:t>
            </a:r>
          </a:p>
          <a:p>
            <a:r>
              <a:rPr lang="en-US" dirty="0"/>
              <a:t>All points are robustly observed under a naïve null model.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604CA-9E9C-FCF8-575D-6E40992ED272}"/>
              </a:ext>
            </a:extLst>
          </p:cNvPr>
          <p:cNvSpPr txBox="1"/>
          <p:nvPr/>
        </p:nvSpPr>
        <p:spPr>
          <a:xfrm>
            <a:off x="1157288" y="6123543"/>
            <a:ext cx="315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triangles: </a:t>
            </a:r>
            <a:r>
              <a:rPr lang="en-US" i="1" dirty="0" err="1"/>
              <a:t>Ruminococcus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9C309C-CC77-4C3E-B4C7-DD077E8812BE}"/>
              </a:ext>
            </a:extLst>
          </p:cNvPr>
          <p:cNvSpPr txBox="1"/>
          <p:nvPr/>
        </p:nvSpPr>
        <p:spPr>
          <a:xfrm>
            <a:off x="5003991" y="6123543"/>
            <a:ext cx="271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crosses: </a:t>
            </a:r>
            <a:r>
              <a:rPr lang="en-US" i="1" dirty="0"/>
              <a:t>Bacteroides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18B7E2-DF19-3394-4913-7572F2C40DDB}"/>
              </a:ext>
            </a:extLst>
          </p:cNvPr>
          <p:cNvSpPr txBox="1"/>
          <p:nvPr/>
        </p:nvSpPr>
        <p:spPr>
          <a:xfrm>
            <a:off x="8186737" y="6123543"/>
            <a:ext cx="247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circles: </a:t>
            </a:r>
            <a:r>
              <a:rPr lang="en-US" i="1" dirty="0" err="1"/>
              <a:t>Alistipes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85648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7FFD-241A-1B39-EFB4-04552A8A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7CFD0-7576-3982-9C30-176E33082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22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407E-291B-165B-9B59-D6DB2FF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134C79-B0F7-D882-A502-35F081AA9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35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B12A59-D167-314E-E0F6-3BBDE7E23F5C}"/>
              </a:ext>
            </a:extLst>
          </p:cNvPr>
          <p:cNvSpPr txBox="1"/>
          <p:nvPr/>
        </p:nvSpPr>
        <p:spPr>
          <a:xfrm>
            <a:off x="3700463" y="6351071"/>
            <a:ext cx="835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validation of k-</a:t>
            </a:r>
            <a:r>
              <a:rPr lang="en-US" dirty="0" err="1"/>
              <a:t>mer</a:t>
            </a:r>
            <a:r>
              <a:rPr lang="en-US" dirty="0"/>
              <a:t> hits, from </a:t>
            </a:r>
            <a:r>
              <a:rPr lang="en-US" dirty="0" err="1"/>
              <a:t>Lumian</a:t>
            </a:r>
            <a:r>
              <a:rPr lang="en-US" dirty="0"/>
              <a:t> et al., </a:t>
            </a:r>
            <a:r>
              <a:rPr lang="en-US" dirty="0">
                <a:hlinkClick r:id="rId3"/>
              </a:rPr>
              <a:t>10.3389/fmicb.2024.1328083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D0F4E-451F-31D8-2A58-13BB546B37BB}"/>
              </a:ext>
            </a:extLst>
          </p:cNvPr>
          <p:cNvSpPr txBox="1"/>
          <p:nvPr/>
        </p:nvSpPr>
        <p:spPr>
          <a:xfrm>
            <a:off x="9901238" y="65151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6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document&#10;&#10;Description automatically generated">
            <a:extLst>
              <a:ext uri="{FF2B5EF4-FFF2-40B4-BE49-F238E27FC236}">
                <a16:creationId xmlns:a16="http://schemas.microsoft.com/office/drawing/2014/main" id="{86F54C5D-EDDB-582D-ADF2-240654593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8826" y="432482"/>
            <a:ext cx="7751708" cy="59651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D163C0-A25F-B7D3-860B-9031A4DE11E5}"/>
              </a:ext>
            </a:extLst>
          </p:cNvPr>
          <p:cNvSpPr txBox="1"/>
          <p:nvPr/>
        </p:nvSpPr>
        <p:spPr>
          <a:xfrm>
            <a:off x="7934355" y="6488668"/>
            <a:ext cx="411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doi:10.21203/rs.3.rs-4445835/v1</a:t>
            </a:r>
          </a:p>
        </p:txBody>
      </p:sp>
    </p:spTree>
    <p:extLst>
      <p:ext uri="{BB962C8B-B14F-4D97-AF65-F5344CB8AC3E}">
        <p14:creationId xmlns:p14="http://schemas.microsoft.com/office/powerpoint/2010/main" val="761627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B12E2-809A-4EDA-D080-11369CD41E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Metagenomics and k-</a:t>
            </a:r>
            <a:r>
              <a:rPr lang="en-US" dirty="0" err="1"/>
              <a:t>mers</a:t>
            </a:r>
            <a:r>
              <a:rPr lang="en-US" dirty="0"/>
              <a:t> (Day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CC4F58-33DA-F144-07F6-13A3FAD58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Titus Brown</a:t>
            </a:r>
          </a:p>
          <a:p>
            <a:r>
              <a:rPr lang="en-US" dirty="0"/>
              <a:t>MBL STAMPS 7/22/24</a:t>
            </a:r>
          </a:p>
        </p:txBody>
      </p:sp>
    </p:spTree>
    <p:extLst>
      <p:ext uri="{BB962C8B-B14F-4D97-AF65-F5344CB8AC3E}">
        <p14:creationId xmlns:p14="http://schemas.microsoft.com/office/powerpoint/2010/main" val="2368556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F1DE6-550B-6713-2F54-DFA59328A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paper to read…</a:t>
            </a:r>
          </a:p>
        </p:txBody>
      </p:sp>
      <p:pic>
        <p:nvPicPr>
          <p:cNvPr id="5" name="Content Placeholder 4" descr="A close-up of a test&#10;&#10;Description automatically generated">
            <a:extLst>
              <a:ext uri="{FF2B5EF4-FFF2-40B4-BE49-F238E27FC236}">
                <a16:creationId xmlns:a16="http://schemas.microsoft.com/office/drawing/2014/main" id="{1BE3AE37-FC71-A84B-590E-B3AE87F31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3747"/>
            <a:ext cx="10515600" cy="3375094"/>
          </a:xfrm>
        </p:spPr>
      </p:pic>
    </p:spTree>
    <p:extLst>
      <p:ext uri="{BB962C8B-B14F-4D97-AF65-F5344CB8AC3E}">
        <p14:creationId xmlns:p14="http://schemas.microsoft.com/office/powerpoint/2010/main" val="3973972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9E445-A965-26E2-DDCC-5EF4E04F1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5: Presence/absence content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2BB54A-CF80-E1E6-65F2-9138CD137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250" y="1825625"/>
            <a:ext cx="5973499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303F35-3D49-4314-AC2B-212D6E58A8E2}"/>
              </a:ext>
            </a:extLst>
          </p:cNvPr>
          <p:cNvSpPr txBox="1"/>
          <p:nvPr/>
        </p:nvSpPr>
        <p:spPr>
          <a:xfrm>
            <a:off x="4857750" y="6223000"/>
            <a:ext cx="347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10kb regions (presence/absence)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4A86FA-C6F9-842D-1A8B-BFB0A0ED9E0C}"/>
              </a:ext>
            </a:extLst>
          </p:cNvPr>
          <p:cNvSpPr txBox="1"/>
          <p:nvPr/>
        </p:nvSpPr>
        <p:spPr>
          <a:xfrm>
            <a:off x="528638" y="2600325"/>
            <a:ext cx="20716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K=31, DNA.</a:t>
            </a:r>
          </a:p>
          <a:p>
            <a:r>
              <a:rPr lang="en-US" dirty="0"/>
              <a:t>10kb regions from known </a:t>
            </a:r>
            <a:r>
              <a:rPr lang="en-US" i="1" dirty="0"/>
              <a:t>B. fragilis </a:t>
            </a:r>
            <a:r>
              <a:rPr lang="en-US" dirty="0"/>
              <a:t>genomes</a:t>
            </a:r>
            <a:r>
              <a:rPr lang="en-US" i="1" dirty="0"/>
              <a:t>.</a:t>
            </a:r>
            <a:endParaRPr lang="en-US" dirty="0"/>
          </a:p>
          <a:p>
            <a:r>
              <a:rPr lang="en-US" dirty="0"/>
              <a:t>No </a:t>
            </a:r>
            <a:r>
              <a:rPr lang="en-US" dirty="0" err="1"/>
              <a:t>abund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86C519-20AF-BABC-C990-01AC3B71BF3C}"/>
              </a:ext>
            </a:extLst>
          </p:cNvPr>
          <p:cNvSpPr txBox="1"/>
          <p:nvPr/>
        </p:nvSpPr>
        <p:spPr>
          <a:xfrm>
            <a:off x="9130009" y="3429000"/>
            <a:ext cx="461665" cy="2301912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r>
              <a:rPr lang="en-US" dirty="0"/>
              <a:t>Metagenome samples</a:t>
            </a:r>
          </a:p>
        </p:txBody>
      </p:sp>
    </p:spTree>
    <p:extLst>
      <p:ext uri="{BB962C8B-B14F-4D97-AF65-F5344CB8AC3E}">
        <p14:creationId xmlns:p14="http://schemas.microsoft.com/office/powerpoint/2010/main" val="40604626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6B32-7A9B-047C-2984-FCEFC755D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CE0F7-04CC-3140-ACC6-82EF138DD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55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D97F-1679-B028-FF2A-0C7302DE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6: comparing assembly content</a:t>
            </a:r>
          </a:p>
        </p:txBody>
      </p:sp>
      <p:pic>
        <p:nvPicPr>
          <p:cNvPr id="7" name="Content Placeholder 6" descr="A diagram of a computer network&#10;&#10;Description automatically generated with medium confidence">
            <a:extLst>
              <a:ext uri="{FF2B5EF4-FFF2-40B4-BE49-F238E27FC236}">
                <a16:creationId xmlns:a16="http://schemas.microsoft.com/office/drawing/2014/main" id="{9550A561-18F4-E9C2-516B-1575F3AEAF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668790" y="1690688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graph of different sizes and numbers&#10;&#10;Description automatically generated with medium confidence">
            <a:extLst>
              <a:ext uri="{FF2B5EF4-FFF2-40B4-BE49-F238E27FC236}">
                <a16:creationId xmlns:a16="http://schemas.microsoft.com/office/drawing/2014/main" id="{8A81AA54-9A92-903A-2F18-240626AD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98" y="2375129"/>
            <a:ext cx="42672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9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630CC9-256E-5263-646E-A08B6FB63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64786-B2C1-6A9E-ACC6-9E26DFC88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33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EBE57-1614-C569-F8BB-902A6DEFB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1729A923-2A12-7CAA-C2DA-F2A6807826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7650" y="2655094"/>
            <a:ext cx="9156700" cy="2692400"/>
          </a:xfrm>
        </p:spPr>
      </p:pic>
    </p:spTree>
    <p:extLst>
      <p:ext uri="{BB962C8B-B14F-4D97-AF65-F5344CB8AC3E}">
        <p14:creationId xmlns:p14="http://schemas.microsoft.com/office/powerpoint/2010/main" val="1434688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04C10-966D-550F-E0D2-C2C5D6827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Abundance histogram of SRR27117388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5189603-AB57-0003-FDE7-C96F88602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95108" y="1825625"/>
            <a:ext cx="5801784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937E2-CCEB-23D2-5DA3-F86EC5AC2506}"/>
              </a:ext>
            </a:extLst>
          </p:cNvPr>
          <p:cNvSpPr txBox="1"/>
          <p:nvPr/>
        </p:nvSpPr>
        <p:spPr>
          <a:xfrm>
            <a:off x="1014413" y="23002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K=31, DNA</a:t>
            </a:r>
          </a:p>
        </p:txBody>
      </p:sp>
    </p:spTree>
    <p:extLst>
      <p:ext uri="{BB962C8B-B14F-4D97-AF65-F5344CB8AC3E}">
        <p14:creationId xmlns:p14="http://schemas.microsoft.com/office/powerpoint/2010/main" val="37697017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C47CC-B94F-C5E1-5A00-1A40E7CF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Abundance histogram of</a:t>
            </a:r>
            <a:r>
              <a:rPr lang="en-US" i="1" dirty="0"/>
              <a:t> </a:t>
            </a:r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dirty="0"/>
              <a:t> assembled by megahit from SRR27117388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A36CCD-7D59-6610-1968-0F8D7589B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195108" y="1825625"/>
            <a:ext cx="5801784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843ADA-F07F-8D89-7894-6293D854E8EC}"/>
              </a:ext>
            </a:extLst>
          </p:cNvPr>
          <p:cNvSpPr txBox="1"/>
          <p:nvPr/>
        </p:nvSpPr>
        <p:spPr>
          <a:xfrm>
            <a:off x="1014413" y="2300288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K=31, DNA</a:t>
            </a:r>
          </a:p>
        </p:txBody>
      </p:sp>
    </p:spTree>
    <p:extLst>
      <p:ext uri="{BB962C8B-B14F-4D97-AF65-F5344CB8AC3E}">
        <p14:creationId xmlns:p14="http://schemas.microsoft.com/office/powerpoint/2010/main" val="2514911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A42A2-B10D-2A5B-815B-72476AE37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k-</a:t>
            </a:r>
            <a:r>
              <a:rPr lang="en-US" dirty="0" err="1"/>
              <a:t>mer</a:t>
            </a:r>
            <a:r>
              <a:rPr lang="en-US" dirty="0"/>
              <a:t> diagrams and perspective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7B8D0-C0BC-FB4E-708A-2B4EDF0CE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dirty="0"/>
              <a:t> can be used to investigate genomes and metagenomes – overlap, containment, similarity</a:t>
            </a:r>
          </a:p>
          <a:p>
            <a:r>
              <a:rPr lang="en-US" dirty="0"/>
              <a:t>Their measures are different from, but related to, mapping.</a:t>
            </a:r>
          </a:p>
          <a:p>
            <a:r>
              <a:rPr lang="en-US" i="1" dirty="0"/>
              <a:t>However</a:t>
            </a:r>
            <a:r>
              <a:rPr lang="en-US" dirty="0"/>
              <a:t>, mapping </a:t>
            </a:r>
            <a:r>
              <a:rPr lang="en-US" b="1" dirty="0"/>
              <a:t>requires</a:t>
            </a:r>
            <a:r>
              <a:rPr lang="en-US" dirty="0"/>
              <a:t> a reference, k-</a:t>
            </a:r>
            <a:r>
              <a:rPr lang="en-US" dirty="0" err="1"/>
              <a:t>mers</a:t>
            </a:r>
            <a:r>
              <a:rPr lang="en-US" dirty="0"/>
              <a:t> do not.</a:t>
            </a:r>
          </a:p>
          <a:p>
            <a:r>
              <a:rPr lang="en-US" dirty="0"/>
              <a:t>Lots and lots of tools do k-</a:t>
            </a:r>
            <a:r>
              <a:rPr lang="en-US" dirty="0" err="1"/>
              <a:t>mer</a:t>
            </a:r>
            <a:r>
              <a:rPr lang="en-US" dirty="0"/>
              <a:t> analyses; sourmash is just one multitool that Titus likes.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68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208AD-5EF5-711D-A446-2F5DA8282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7E8AB-69C6-E289-0D3F-EC5172FB3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8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34E64-DD0E-866B-B253-F323FCFCB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Library analogy!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7C9B3D-4561-4570-5284-0FF3B906D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Suppose you stumble across a library from an ancient civilization.</a:t>
            </a:r>
          </a:p>
          <a:p>
            <a:r>
              <a:rPr lang="en-US" dirty="0"/>
              <a:t>There are many small fragments of scrolls in a room! They are well mixed!</a:t>
            </a:r>
          </a:p>
          <a:p>
            <a:r>
              <a:rPr lang="en-US" dirty="0"/>
              <a:t>Conveniently you also have access to a card catalog that has one card per scroll with a Dewey decimal system number on each one!</a:t>
            </a:r>
          </a:p>
          <a:p>
            <a:r>
              <a:rPr lang="en-US" dirty="0"/>
              <a:t>Analogs:</a:t>
            </a:r>
          </a:p>
          <a:p>
            <a:pPr lvl="1"/>
            <a:r>
              <a:rPr lang="en-US" dirty="0"/>
              <a:t>Scroll fragment size: read size</a:t>
            </a:r>
          </a:p>
          <a:p>
            <a:pPr lvl="1"/>
            <a:r>
              <a:rPr lang="en-US" dirty="0"/>
              <a:t>Assembly: rebuilding the scrolls</a:t>
            </a:r>
          </a:p>
          <a:p>
            <a:pPr lvl="1"/>
            <a:r>
              <a:rPr lang="en-US" dirty="0"/>
              <a:t>Mapping: mapping the fragments to modern scrolls or books</a:t>
            </a:r>
          </a:p>
          <a:p>
            <a:pPr lvl="1"/>
            <a:r>
              <a:rPr lang="en-US" dirty="0"/>
              <a:t>K-</a:t>
            </a:r>
            <a:r>
              <a:rPr lang="en-US" dirty="0" err="1"/>
              <a:t>mers</a:t>
            </a:r>
            <a:r>
              <a:rPr lang="en-US" dirty="0"/>
              <a:t>: Analyzing all the words!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917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605E-72FF-0C69-75B1-F04AB118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(ii): Dude, what’s in my metagenome??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6D12CCC1-EDD0-FD93-CF13-B5ECC13E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9638" cy="4351338"/>
          </a:xfrm>
        </p:spPr>
        <p:txBody>
          <a:bodyPr/>
          <a:lstStyle/>
          <a:p>
            <a:r>
              <a:rPr lang="en-US" dirty="0"/>
              <a:t>There are 143 genomes from GTDB rs214 detected (via sourmash gather) in SRR7947178.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47887-2C4B-5123-5D24-FEE990C7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8265" y="2006307"/>
            <a:ext cx="5319964" cy="3989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3B4B-C346-A228-840E-F582F260801F}"/>
              </a:ext>
            </a:extLst>
          </p:cNvPr>
          <p:cNvSpPr txBox="1"/>
          <p:nvPr/>
        </p:nvSpPr>
        <p:spPr>
          <a:xfrm>
            <a:off x="7590188" y="1758010"/>
            <a:ext cx="363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K=31, DNA. </a:t>
            </a:r>
            <a:r>
              <a:rPr lang="en-US" dirty="0" err="1"/>
              <a:t>Abund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3BB78-4CDA-FF79-1526-F8D110B716F9}"/>
              </a:ext>
            </a:extLst>
          </p:cNvPr>
          <p:cNvSpPr txBox="1"/>
          <p:nvPr/>
        </p:nvSpPr>
        <p:spPr>
          <a:xfrm>
            <a:off x="1157288" y="6123543"/>
            <a:ext cx="315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triangles: </a:t>
            </a:r>
            <a:r>
              <a:rPr lang="en-US" i="1" dirty="0" err="1"/>
              <a:t>Ruminococcus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82CC0-9234-091D-54DA-37500E59FDF2}"/>
              </a:ext>
            </a:extLst>
          </p:cNvPr>
          <p:cNvSpPr txBox="1"/>
          <p:nvPr/>
        </p:nvSpPr>
        <p:spPr>
          <a:xfrm>
            <a:off x="5003991" y="6123543"/>
            <a:ext cx="271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crosses: </a:t>
            </a:r>
            <a:r>
              <a:rPr lang="en-US" i="1" dirty="0"/>
              <a:t>Bacteroides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67135-E0AC-2D2B-4845-1C95395ED45E}"/>
              </a:ext>
            </a:extLst>
          </p:cNvPr>
          <p:cNvSpPr txBox="1"/>
          <p:nvPr/>
        </p:nvSpPr>
        <p:spPr>
          <a:xfrm>
            <a:off x="8186737" y="6123543"/>
            <a:ext cx="247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circles: </a:t>
            </a:r>
            <a:r>
              <a:rPr lang="en-US" i="1" dirty="0" err="1"/>
              <a:t>Alistipes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70819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F9FE-C7CE-B64B-B79F-78C2F6AEF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1" y="731837"/>
            <a:ext cx="7770813" cy="1430338"/>
          </a:xfrm>
        </p:spPr>
        <p:txBody>
          <a:bodyPr/>
          <a:lstStyle/>
          <a:p>
            <a:pPr algn="ctr"/>
            <a:r>
              <a:rPr lang="en-US" dirty="0"/>
              <a:t>My (our!) goal is strain resolved metagenomics.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D4DB7-0AE5-4841-9F16-A17F4E415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We want to know </a:t>
            </a:r>
            <a:r>
              <a:rPr lang="en-US" b="1" i="1" dirty="0"/>
              <a:t>which genomes are in my metagenome?</a:t>
            </a:r>
          </a:p>
          <a:p>
            <a:r>
              <a:rPr lang="en-US" dirty="0"/>
              <a:t>Our solution should be capable of working at large scale - ~million genomes.</a:t>
            </a:r>
          </a:p>
          <a:p>
            <a:r>
              <a:rPr lang="en-US" dirty="0"/>
              <a:t>Our solution should </a:t>
            </a:r>
            <a:r>
              <a:rPr lang="en-US" i="1" dirty="0"/>
              <a:t>also</a:t>
            </a:r>
            <a:r>
              <a:rPr lang="en-US" dirty="0"/>
              <a:t> deal with the problem of having highly overlapping genomes in the databases.</a:t>
            </a:r>
          </a:p>
        </p:txBody>
      </p:sp>
    </p:spTree>
    <p:extLst>
      <p:ext uri="{BB962C8B-B14F-4D97-AF65-F5344CB8AC3E}">
        <p14:creationId xmlns:p14="http://schemas.microsoft.com/office/powerpoint/2010/main" val="947171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C7C3B-228C-144B-9132-716F845A1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Conceptual challenge: genomes with shared content.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0A8E8-3B53-7C4A-9FB8-9EE8E27369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i="1" dirty="0"/>
              <a:t>Many</a:t>
            </a:r>
            <a:r>
              <a:rPr lang="en-US" dirty="0"/>
              <a:t> genomes share substantial content with other genomes – most especially, because of </a:t>
            </a:r>
            <a:r>
              <a:rPr lang="en-US" b="1" i="1" dirty="0"/>
              <a:t>species pangenomes.</a:t>
            </a:r>
          </a:p>
          <a:p>
            <a:pPr marL="0" indent="0" algn="ctr">
              <a:buNone/>
            </a:pPr>
            <a:r>
              <a:rPr lang="en-US" dirty="0"/>
              <a:t>How do you assign metagenome content in this case??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5429CE-23EF-1141-B1CD-1971E066F6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440" y="3264065"/>
            <a:ext cx="5967172" cy="27979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AC46AD-2A10-2D4E-9174-F5725747220F}"/>
              </a:ext>
            </a:extLst>
          </p:cNvPr>
          <p:cNvSpPr txBox="1"/>
          <p:nvPr/>
        </p:nvSpPr>
        <p:spPr>
          <a:xfrm>
            <a:off x="6039414" y="6356350"/>
            <a:ext cx="45708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McInerny</a:t>
            </a:r>
            <a:r>
              <a:rPr lang="en-US" sz="1400" dirty="0"/>
              <a:t> et al., </a:t>
            </a:r>
            <a:r>
              <a:rPr lang="it-IT" sz="1400" dirty="0"/>
              <a:t>DOI: 10.1038/nmicrobiol.2017.40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53927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BD49C-0719-2443-ABDD-2E84E46D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Strain resolved metagenomics is our goal, but also very challenging!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D067-80D5-524B-8D76-863CC8E9A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strains of the same microbial species may have very different function – e.g. </a:t>
            </a:r>
            <a:r>
              <a:rPr lang="en-US" i="1" dirty="0"/>
              <a:t>E. coli </a:t>
            </a:r>
            <a:r>
              <a:rPr lang="en-US" dirty="0"/>
              <a:t>can be harmless, or can be pathogenic, due to differences in strain content.</a:t>
            </a:r>
          </a:p>
          <a:p>
            <a:r>
              <a:rPr lang="en-US" dirty="0"/>
              <a:t>Metagenomes always contain </a:t>
            </a:r>
            <a:r>
              <a:rPr lang="en-US" i="1" dirty="0"/>
              <a:t>mixtures</a:t>
            </a:r>
            <a:r>
              <a:rPr lang="en-US" dirty="0"/>
              <a:t> of strains, in practice.</a:t>
            </a:r>
          </a:p>
          <a:p>
            <a:r>
              <a:rPr lang="en-US" dirty="0"/>
              <a:t>There will inevitably be very large databases of strain information, and there is no good way to condense them!</a:t>
            </a:r>
          </a:p>
          <a:p>
            <a:r>
              <a:rPr lang="en-US" dirty="0"/>
              <a:t>Strains always have significant overlap with other strains of the same species!</a:t>
            </a:r>
          </a:p>
        </p:txBody>
      </p:sp>
    </p:spTree>
    <p:extLst>
      <p:ext uri="{BB962C8B-B14F-4D97-AF65-F5344CB8AC3E}">
        <p14:creationId xmlns:p14="http://schemas.microsoft.com/office/powerpoint/2010/main" val="871897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D6EB-4BAB-BA40-A1EF-D51A952F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Our genome databases are </a:t>
            </a:r>
            <a:r>
              <a:rPr lang="en-US" sz="2700" i="1" dirty="0"/>
              <a:t>massively</a:t>
            </a:r>
            <a:r>
              <a:rPr lang="en-US" sz="2700" dirty="0"/>
              <a:t> redundant!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9FC7E-2FCF-D14C-A9C8-BCCBFE82A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e.g. for </a:t>
            </a:r>
            <a:r>
              <a:rPr lang="en-US" dirty="0" err="1"/>
              <a:t>zymo</a:t>
            </a:r>
            <a:r>
              <a:rPr lang="en-US" dirty="0"/>
              <a:t> mock community, SRR12324253, there are many overlapping genomes – but most are redundant!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38A26-3C58-6F48-8A74-D779BB88D484}"/>
              </a:ext>
            </a:extLst>
          </p:cNvPr>
          <p:cNvSpPr txBox="1"/>
          <p:nvPr/>
        </p:nvSpPr>
        <p:spPr>
          <a:xfrm>
            <a:off x="4294937" y="5078731"/>
            <a:ext cx="369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(using </a:t>
            </a:r>
            <a:r>
              <a:rPr lang="en-US" dirty="0" err="1"/>
              <a:t>genbank</a:t>
            </a:r>
            <a:r>
              <a:rPr lang="en-US" dirty="0"/>
              <a:t> - 700,000 genomes)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65879B9-E6CB-5449-AC96-CD7DFAFC3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11" y="2950402"/>
            <a:ext cx="4026438" cy="18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385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9369-8A37-2C44-8370-58DEF84B9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1" y="259546"/>
            <a:ext cx="7770813" cy="1430338"/>
          </a:xfrm>
        </p:spPr>
        <p:txBody>
          <a:bodyPr/>
          <a:lstStyle/>
          <a:p>
            <a:r>
              <a:rPr lang="en-US" dirty="0"/>
              <a:t>I’m going to </a:t>
            </a:r>
            <a:r>
              <a:rPr lang="en-US" i="1" dirty="0"/>
              <a:t>slightly</a:t>
            </a:r>
            <a:r>
              <a:rPr lang="en-US" dirty="0"/>
              <a:t> change the question…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CA469-2F41-A84C-A4E1-ED0C27504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From: 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What </a:t>
            </a:r>
            <a:r>
              <a:rPr lang="en-US" sz="2400" i="1" dirty="0"/>
              <a:t>genomes</a:t>
            </a:r>
            <a:r>
              <a:rPr lang="en-US" sz="2400" dirty="0"/>
              <a:t> are in my </a:t>
            </a:r>
            <a:r>
              <a:rPr lang="en-US" sz="2400" i="1" dirty="0"/>
              <a:t>metagenome?</a:t>
            </a:r>
          </a:p>
          <a:p>
            <a:pPr marL="0" indent="0">
              <a:buNone/>
            </a:pPr>
            <a:r>
              <a:rPr lang="en-US" sz="2400" dirty="0"/>
              <a:t>To:</a:t>
            </a:r>
          </a:p>
          <a:p>
            <a:pPr marL="0" indent="0" algn="ctr">
              <a:buNone/>
            </a:pPr>
            <a:r>
              <a:rPr lang="en-US" sz="2400" dirty="0"/>
              <a:t>What is the </a:t>
            </a:r>
            <a:r>
              <a:rPr lang="en-US" sz="2400" i="1" dirty="0"/>
              <a:t>shortest list </a:t>
            </a:r>
            <a:r>
              <a:rPr lang="en-US" sz="2400" dirty="0"/>
              <a:t>of genomes that covers </a:t>
            </a:r>
            <a:r>
              <a:rPr lang="en-US" sz="2400" i="1" dirty="0"/>
              <a:t>all </a:t>
            </a:r>
            <a:r>
              <a:rPr lang="en-US" sz="2400" dirty="0"/>
              <a:t>of the </a:t>
            </a:r>
            <a:r>
              <a:rPr lang="en-US" sz="2400" i="1" dirty="0"/>
              <a:t>known</a:t>
            </a:r>
            <a:r>
              <a:rPr lang="en-US" sz="2400" dirty="0"/>
              <a:t> parts of my metagenome?</a:t>
            </a:r>
          </a:p>
        </p:txBody>
      </p:sp>
    </p:spTree>
    <p:extLst>
      <p:ext uri="{BB962C8B-B14F-4D97-AF65-F5344CB8AC3E}">
        <p14:creationId xmlns:p14="http://schemas.microsoft.com/office/powerpoint/2010/main" val="354898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58D5-5315-4B47-BE0C-4F88D7A6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4391" y="120650"/>
            <a:ext cx="8287473" cy="1430338"/>
          </a:xfrm>
        </p:spPr>
        <p:txBody>
          <a:bodyPr>
            <a:noAutofit/>
          </a:bodyPr>
          <a:lstStyle/>
          <a:p>
            <a:r>
              <a:rPr lang="en-US" sz="3600" dirty="0"/>
              <a:t>And</a:t>
            </a:r>
            <a:r>
              <a:rPr lang="en-US" sz="3600" i="1" dirty="0"/>
              <a:t> this</a:t>
            </a:r>
            <a:r>
              <a:rPr lang="en-US" sz="3600" dirty="0"/>
              <a:t> turns out to be a well known CS problem - the “min set cover” problem.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22A263-777E-ED4E-977C-E3E36BBF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b="2845"/>
          <a:stretch/>
        </p:blipFill>
        <p:spPr>
          <a:xfrm>
            <a:off x="3904456" y="2720521"/>
            <a:ext cx="4381500" cy="36358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3C4CB-0CE8-BD44-BBDD-3EFC23E8921E}"/>
              </a:ext>
            </a:extLst>
          </p:cNvPr>
          <p:cNvSpPr txBox="1"/>
          <p:nvPr/>
        </p:nvSpPr>
        <p:spPr>
          <a:xfrm>
            <a:off x="2531423" y="1905001"/>
            <a:ext cx="7127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By analogy – what’s the smallest set of additional circles that you need to cover the blue dots (== “known” k-</a:t>
            </a:r>
            <a:r>
              <a:rPr lang="en-US" dirty="0" err="1"/>
              <a:t>mers</a:t>
            </a:r>
            <a:r>
              <a:rPr lang="en-US" dirty="0"/>
              <a:t>)?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FC2950-01B8-C746-8438-67EF0C73ACAB}"/>
              </a:ext>
            </a:extLst>
          </p:cNvPr>
          <p:cNvSpPr/>
          <p:nvPr/>
        </p:nvSpPr>
        <p:spPr>
          <a:xfrm>
            <a:off x="6051665" y="5801959"/>
            <a:ext cx="557893" cy="54441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A7668A-B96F-044F-B3E4-491AFB8B24CB}"/>
              </a:ext>
            </a:extLst>
          </p:cNvPr>
          <p:cNvSpPr/>
          <p:nvPr/>
        </p:nvSpPr>
        <p:spPr>
          <a:xfrm>
            <a:off x="3298372" y="6518538"/>
            <a:ext cx="7369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Figure from </a:t>
            </a:r>
            <a:r>
              <a:rPr lang="en-US" sz="1600" dirty="0" err="1"/>
              <a:t>Bereg</a:t>
            </a:r>
            <a:r>
              <a:rPr lang="en-US" sz="1600" dirty="0"/>
              <a:t> et al., 2012 </a:t>
            </a:r>
            <a:r>
              <a:rPr lang="en-US" sz="1600" dirty="0" err="1"/>
              <a:t>doi.org</a:t>
            </a:r>
            <a:r>
              <a:rPr lang="en-US" sz="1600" dirty="0"/>
              <a:t>/10.1016/j.comgeo.2012.01.014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BF709746-E73C-3E48-B3E5-2081E049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36</a:t>
            </a:fld>
            <a:r>
              <a:rPr lang="en-US" altLang="en-US"/>
              <a:t> of 55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64526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58D5-5315-4B47-BE0C-4F88D7A6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120650"/>
            <a:ext cx="7923213" cy="1430338"/>
          </a:xfrm>
        </p:spPr>
        <p:txBody>
          <a:bodyPr>
            <a:noAutofit/>
          </a:bodyPr>
          <a:lstStyle/>
          <a:p>
            <a:r>
              <a:rPr lang="en-US" sz="3600" dirty="0"/>
              <a:t>min-set-</a:t>
            </a:r>
            <a:r>
              <a:rPr lang="en-US" sz="3600" dirty="0" err="1"/>
              <a:t>cov</a:t>
            </a:r>
            <a:r>
              <a:rPr lang="en-US" sz="3600" dirty="0"/>
              <a:t> has a straightforward “best approximate” solution!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22A263-777E-ED4E-977C-E3E36BBF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b="2845"/>
          <a:stretch/>
        </p:blipFill>
        <p:spPr>
          <a:xfrm>
            <a:off x="3904456" y="2720521"/>
            <a:ext cx="4381500" cy="36358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3C4CB-0CE8-BD44-BBDD-3EFC23E8921E}"/>
              </a:ext>
            </a:extLst>
          </p:cNvPr>
          <p:cNvSpPr txBox="1"/>
          <p:nvPr/>
        </p:nvSpPr>
        <p:spPr>
          <a:xfrm>
            <a:off x="2531423" y="1905000"/>
            <a:ext cx="712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circle that contains the most points; remove those points; repeat.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DA20F-78E9-E74B-B6C0-D6C9FFDDC1B2}"/>
              </a:ext>
            </a:extLst>
          </p:cNvPr>
          <p:cNvSpPr/>
          <p:nvPr/>
        </p:nvSpPr>
        <p:spPr>
          <a:xfrm>
            <a:off x="6576900" y="3711120"/>
            <a:ext cx="1709057" cy="170996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DF1B474-9247-3F40-B9D8-16EA8524DA4E}"/>
              </a:ext>
            </a:extLst>
          </p:cNvPr>
          <p:cNvSpPr/>
          <p:nvPr/>
        </p:nvSpPr>
        <p:spPr>
          <a:xfrm>
            <a:off x="6051665" y="5801959"/>
            <a:ext cx="557893" cy="54441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65C5C9-FA6E-154A-BFA1-9895828B5311}"/>
              </a:ext>
            </a:extLst>
          </p:cNvPr>
          <p:cNvSpPr/>
          <p:nvPr/>
        </p:nvSpPr>
        <p:spPr>
          <a:xfrm>
            <a:off x="3298372" y="6518538"/>
            <a:ext cx="7369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Figure from </a:t>
            </a:r>
            <a:r>
              <a:rPr lang="en-US" sz="1600" dirty="0" err="1"/>
              <a:t>Bereg</a:t>
            </a:r>
            <a:r>
              <a:rPr lang="en-US" sz="1600" dirty="0"/>
              <a:t> et al., 2012 </a:t>
            </a:r>
            <a:r>
              <a:rPr lang="en-US" sz="1600" dirty="0" err="1"/>
              <a:t>doi.org</a:t>
            </a:r>
            <a:r>
              <a:rPr lang="en-US" sz="1600" dirty="0"/>
              <a:t>/10.1016/j.comgeo.2012.01.014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D8E78-0EE5-5B4F-9FB5-26A52764BBC8}"/>
              </a:ext>
            </a:extLst>
          </p:cNvPr>
          <p:cNvSpPr txBox="1"/>
          <p:nvPr/>
        </p:nvSpPr>
        <p:spPr>
          <a:xfrm>
            <a:off x="7108372" y="438143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(1)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4072B5B6-0F4D-2B41-A7F8-E187BF10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37</a:t>
            </a:fld>
            <a:r>
              <a:rPr lang="en-US" altLang="en-US"/>
              <a:t> of 55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6901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58D5-5315-4B47-BE0C-4F88D7A6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120650"/>
            <a:ext cx="7923213" cy="1430338"/>
          </a:xfrm>
        </p:spPr>
        <p:txBody>
          <a:bodyPr>
            <a:noAutofit/>
          </a:bodyPr>
          <a:lstStyle/>
          <a:p>
            <a:r>
              <a:rPr lang="en-US" sz="3600" dirty="0"/>
              <a:t>min-set-</a:t>
            </a:r>
            <a:r>
              <a:rPr lang="en-US" sz="3600" dirty="0" err="1"/>
              <a:t>cov</a:t>
            </a:r>
            <a:r>
              <a:rPr lang="en-US" sz="3600" dirty="0"/>
              <a:t> has a straightforward “best approximate” solution!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22A263-777E-ED4E-977C-E3E36BBF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b="2845"/>
          <a:stretch/>
        </p:blipFill>
        <p:spPr>
          <a:xfrm>
            <a:off x="3904456" y="2720521"/>
            <a:ext cx="4381500" cy="36358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3C4CB-0CE8-BD44-BBDD-3EFC23E8921E}"/>
              </a:ext>
            </a:extLst>
          </p:cNvPr>
          <p:cNvSpPr txBox="1"/>
          <p:nvPr/>
        </p:nvSpPr>
        <p:spPr>
          <a:xfrm>
            <a:off x="2531423" y="1905000"/>
            <a:ext cx="712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circle that contains the most points; remove those points; repeat.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527F07-CA62-D14D-9875-8843D3834586}"/>
              </a:ext>
            </a:extLst>
          </p:cNvPr>
          <p:cNvSpPr/>
          <p:nvPr/>
        </p:nvSpPr>
        <p:spPr>
          <a:xfrm>
            <a:off x="6576900" y="3711120"/>
            <a:ext cx="1709057" cy="170996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3B4FAD-2580-3048-9879-73A460468DFE}"/>
              </a:ext>
            </a:extLst>
          </p:cNvPr>
          <p:cNvSpPr/>
          <p:nvPr/>
        </p:nvSpPr>
        <p:spPr>
          <a:xfrm>
            <a:off x="4438889" y="2888795"/>
            <a:ext cx="1709057" cy="170996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B6CEA5-0647-CB4D-9BAA-C7A8513FBC34}"/>
              </a:ext>
            </a:extLst>
          </p:cNvPr>
          <p:cNvSpPr/>
          <p:nvPr/>
        </p:nvSpPr>
        <p:spPr>
          <a:xfrm>
            <a:off x="6051665" y="5801959"/>
            <a:ext cx="557893" cy="54441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2C1D4EA-AA92-D744-BDE9-E13D2AEE7251}"/>
              </a:ext>
            </a:extLst>
          </p:cNvPr>
          <p:cNvSpPr/>
          <p:nvPr/>
        </p:nvSpPr>
        <p:spPr>
          <a:xfrm>
            <a:off x="3298372" y="6518538"/>
            <a:ext cx="7369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Figure from </a:t>
            </a:r>
            <a:r>
              <a:rPr lang="en-US" sz="1600" dirty="0" err="1"/>
              <a:t>Bereg</a:t>
            </a:r>
            <a:r>
              <a:rPr lang="en-US" sz="1600" dirty="0"/>
              <a:t> et al., 2012 </a:t>
            </a:r>
            <a:r>
              <a:rPr lang="en-US" sz="1600" dirty="0" err="1"/>
              <a:t>doi.org</a:t>
            </a:r>
            <a:r>
              <a:rPr lang="en-US" sz="1600" dirty="0"/>
              <a:t>/10.1016/j.comgeo.2012.01.014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8F0448-D478-5B41-B977-8EF0337AD378}"/>
              </a:ext>
            </a:extLst>
          </p:cNvPr>
          <p:cNvSpPr txBox="1"/>
          <p:nvPr/>
        </p:nvSpPr>
        <p:spPr>
          <a:xfrm>
            <a:off x="7108372" y="438143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18E47D-83F4-7E46-9A91-3A504ADBA2B3}"/>
              </a:ext>
            </a:extLst>
          </p:cNvPr>
          <p:cNvSpPr txBox="1"/>
          <p:nvPr/>
        </p:nvSpPr>
        <p:spPr>
          <a:xfrm>
            <a:off x="4865914" y="3371785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(2)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18A3DFD-5A27-134F-B060-082120DE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38</a:t>
            </a:fld>
            <a:r>
              <a:rPr lang="en-US" altLang="en-US"/>
              <a:t> of 55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8954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58D5-5315-4B47-BE0C-4F88D7A6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120650"/>
            <a:ext cx="7923213" cy="1430338"/>
          </a:xfrm>
        </p:spPr>
        <p:txBody>
          <a:bodyPr>
            <a:noAutofit/>
          </a:bodyPr>
          <a:lstStyle/>
          <a:p>
            <a:r>
              <a:rPr lang="en-US" sz="3600" dirty="0"/>
              <a:t>-- and min-set-</a:t>
            </a:r>
            <a:r>
              <a:rPr lang="en-US" sz="3600" dirty="0" err="1"/>
              <a:t>cov</a:t>
            </a:r>
            <a:r>
              <a:rPr lang="en-US" sz="3600" dirty="0"/>
              <a:t> has a straightforward “best approximate” solution!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22A263-777E-ED4E-977C-E3E36BBF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b="2845"/>
          <a:stretch/>
        </p:blipFill>
        <p:spPr>
          <a:xfrm>
            <a:off x="3904456" y="2720521"/>
            <a:ext cx="4381500" cy="363582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3C4CB-0CE8-BD44-BBDD-3EFC23E8921E}"/>
              </a:ext>
            </a:extLst>
          </p:cNvPr>
          <p:cNvSpPr txBox="1"/>
          <p:nvPr/>
        </p:nvSpPr>
        <p:spPr>
          <a:xfrm>
            <a:off x="2531423" y="1905000"/>
            <a:ext cx="712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circle that contains the most points; remove those points; repeat.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389775D-004A-0043-AADC-A5D108349D10}"/>
              </a:ext>
            </a:extLst>
          </p:cNvPr>
          <p:cNvSpPr/>
          <p:nvPr/>
        </p:nvSpPr>
        <p:spPr>
          <a:xfrm>
            <a:off x="6576900" y="3711120"/>
            <a:ext cx="1709057" cy="170996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2E9AA5F-7CC5-1949-86DE-53402309D7E7}"/>
              </a:ext>
            </a:extLst>
          </p:cNvPr>
          <p:cNvSpPr/>
          <p:nvPr/>
        </p:nvSpPr>
        <p:spPr>
          <a:xfrm>
            <a:off x="4438889" y="2888795"/>
            <a:ext cx="1709057" cy="170996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3B2403F-F564-0D43-86C5-6D8E0E6CF322}"/>
              </a:ext>
            </a:extLst>
          </p:cNvPr>
          <p:cNvSpPr/>
          <p:nvPr/>
        </p:nvSpPr>
        <p:spPr>
          <a:xfrm>
            <a:off x="5975848" y="4423680"/>
            <a:ext cx="1252266" cy="124777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4AD5683-70D6-A645-B215-5A0817F84172}"/>
              </a:ext>
            </a:extLst>
          </p:cNvPr>
          <p:cNvSpPr/>
          <p:nvPr/>
        </p:nvSpPr>
        <p:spPr>
          <a:xfrm>
            <a:off x="6051665" y="5801959"/>
            <a:ext cx="557893" cy="54441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352721-DFB4-BF4D-AF0E-17F3C4DF197E}"/>
              </a:ext>
            </a:extLst>
          </p:cNvPr>
          <p:cNvSpPr/>
          <p:nvPr/>
        </p:nvSpPr>
        <p:spPr>
          <a:xfrm>
            <a:off x="3298372" y="6518538"/>
            <a:ext cx="7369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Figure from </a:t>
            </a:r>
            <a:r>
              <a:rPr lang="en-US" sz="1600" dirty="0" err="1"/>
              <a:t>Bereg</a:t>
            </a:r>
            <a:r>
              <a:rPr lang="en-US" sz="1600" dirty="0"/>
              <a:t> et al., 2012 </a:t>
            </a:r>
            <a:r>
              <a:rPr lang="en-US" sz="1600" dirty="0" err="1"/>
              <a:t>doi.org</a:t>
            </a:r>
            <a:r>
              <a:rPr lang="en-US" sz="1600" dirty="0"/>
              <a:t>/10.1016/j.comgeo.2012.01.014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08FB6-58BA-354F-AE2C-8464CF6328DD}"/>
              </a:ext>
            </a:extLst>
          </p:cNvPr>
          <p:cNvSpPr txBox="1"/>
          <p:nvPr/>
        </p:nvSpPr>
        <p:spPr>
          <a:xfrm>
            <a:off x="7108372" y="438143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519DF9A-4271-504A-89CE-3077D71839F2}"/>
              </a:ext>
            </a:extLst>
          </p:cNvPr>
          <p:cNvSpPr txBox="1"/>
          <p:nvPr/>
        </p:nvSpPr>
        <p:spPr>
          <a:xfrm>
            <a:off x="4865914" y="3371785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(2)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47EBBD-3F1A-1245-91EA-D2895BAD2F4E}"/>
              </a:ext>
            </a:extLst>
          </p:cNvPr>
          <p:cNvSpPr txBox="1"/>
          <p:nvPr/>
        </p:nvSpPr>
        <p:spPr>
          <a:xfrm>
            <a:off x="6336085" y="488636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(3)</a:t>
            </a:r>
          </a:p>
        </p:txBody>
      </p:sp>
      <p:sp>
        <p:nvSpPr>
          <p:cNvPr id="20" name="Slide Number Placeholder 3">
            <a:extLst>
              <a:ext uri="{FF2B5EF4-FFF2-40B4-BE49-F238E27FC236}">
                <a16:creationId xmlns:a16="http://schemas.microsoft.com/office/drawing/2014/main" id="{AE50B63C-BBA9-CF44-8D43-66FBED962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39</a:t>
            </a:fld>
            <a:r>
              <a:rPr lang="en-US" altLang="en-US"/>
              <a:t> of 55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409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24801-7EE1-9D68-6964-4E951969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this "library”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973F5-EED7-4359-3950-914AD8A69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book sizes!</a:t>
            </a:r>
          </a:p>
          <a:p>
            <a:r>
              <a:rPr lang="en-US" dirty="0"/>
              <a:t>Many editions of scrolls!</a:t>
            </a:r>
          </a:p>
          <a:p>
            <a:r>
              <a:rPr lang="en-US" dirty="0"/>
              <a:t>Different popularities of scrolls!</a:t>
            </a:r>
          </a:p>
          <a:p>
            <a:r>
              <a:rPr lang="en-US" dirty="0"/>
              <a:t>Different languages may be present, and you may be able to read some, many, or none!</a:t>
            </a:r>
          </a:p>
          <a:p>
            <a:endParaRPr lang="en-US" dirty="0"/>
          </a:p>
          <a:p>
            <a:r>
              <a:rPr lang="en-US" dirty="0"/>
              <a:t>What if: you do not know the boundaries between words/sentences??</a:t>
            </a:r>
          </a:p>
        </p:txBody>
      </p:sp>
    </p:spTree>
    <p:extLst>
      <p:ext uri="{BB962C8B-B14F-4D97-AF65-F5344CB8AC3E}">
        <p14:creationId xmlns:p14="http://schemas.microsoft.com/office/powerpoint/2010/main" val="3502752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58D5-5315-4B47-BE0C-4F88D7A67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1" y="120650"/>
            <a:ext cx="7923213" cy="1430338"/>
          </a:xfrm>
        </p:spPr>
        <p:txBody>
          <a:bodyPr>
            <a:noAutofit/>
          </a:bodyPr>
          <a:lstStyle/>
          <a:p>
            <a:r>
              <a:rPr lang="en-US" sz="3600" dirty="0"/>
              <a:t>-- and min-set-</a:t>
            </a:r>
            <a:r>
              <a:rPr lang="en-US" sz="3600" dirty="0" err="1"/>
              <a:t>cov</a:t>
            </a:r>
            <a:r>
              <a:rPr lang="en-US" sz="3600" dirty="0"/>
              <a:t> has a straightforward “best approximate” solution!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FF22A263-777E-ED4E-977C-E3E36BBF28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0" b="2845"/>
          <a:stretch/>
        </p:blipFill>
        <p:spPr>
          <a:xfrm>
            <a:off x="3904456" y="2720521"/>
            <a:ext cx="4381500" cy="3635828"/>
          </a:xfr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03C4CB-0CE8-BD44-BBDD-3EFC23E8921E}"/>
              </a:ext>
            </a:extLst>
          </p:cNvPr>
          <p:cNvSpPr txBox="1"/>
          <p:nvPr/>
        </p:nvSpPr>
        <p:spPr>
          <a:xfrm>
            <a:off x="2531423" y="1905000"/>
            <a:ext cx="712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 circle that contains the most points; remove those points; repeat.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1823E60-E2BC-5D42-9FCC-7442F7121A13}"/>
              </a:ext>
            </a:extLst>
          </p:cNvPr>
          <p:cNvSpPr/>
          <p:nvPr/>
        </p:nvSpPr>
        <p:spPr>
          <a:xfrm>
            <a:off x="6576900" y="3711120"/>
            <a:ext cx="1709057" cy="170996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76C2753-C75C-BB44-8D65-3595AED890CC}"/>
              </a:ext>
            </a:extLst>
          </p:cNvPr>
          <p:cNvSpPr/>
          <p:nvPr/>
        </p:nvSpPr>
        <p:spPr>
          <a:xfrm>
            <a:off x="4438889" y="2888795"/>
            <a:ext cx="1709057" cy="1709966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577670-C02A-3845-94F7-15AAD6C2E36E}"/>
              </a:ext>
            </a:extLst>
          </p:cNvPr>
          <p:cNvSpPr/>
          <p:nvPr/>
        </p:nvSpPr>
        <p:spPr>
          <a:xfrm>
            <a:off x="5975848" y="4423680"/>
            <a:ext cx="1252266" cy="124777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610D53D-BA49-914B-A590-811C3077ADA9}"/>
              </a:ext>
            </a:extLst>
          </p:cNvPr>
          <p:cNvSpPr/>
          <p:nvPr/>
        </p:nvSpPr>
        <p:spPr>
          <a:xfrm>
            <a:off x="4560223" y="4655230"/>
            <a:ext cx="1045920" cy="1135971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C17190B-FA83-684C-BD27-1B8B768C3EA1}"/>
              </a:ext>
            </a:extLst>
          </p:cNvPr>
          <p:cNvSpPr/>
          <p:nvPr/>
        </p:nvSpPr>
        <p:spPr>
          <a:xfrm>
            <a:off x="6357949" y="3240309"/>
            <a:ext cx="1000795" cy="1103092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shade val="95000"/>
                <a:satMod val="10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B05A4F9-7433-4E4E-A6D2-0FA8819A3415}"/>
              </a:ext>
            </a:extLst>
          </p:cNvPr>
          <p:cNvSpPr/>
          <p:nvPr/>
        </p:nvSpPr>
        <p:spPr>
          <a:xfrm>
            <a:off x="6051665" y="5801959"/>
            <a:ext cx="557893" cy="54441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D5CFAF-61B7-2849-8ED9-A69993ADFEE8}"/>
              </a:ext>
            </a:extLst>
          </p:cNvPr>
          <p:cNvSpPr/>
          <p:nvPr/>
        </p:nvSpPr>
        <p:spPr>
          <a:xfrm>
            <a:off x="3298372" y="6518538"/>
            <a:ext cx="73696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Figure from </a:t>
            </a:r>
            <a:r>
              <a:rPr lang="en-US" sz="1600" dirty="0" err="1"/>
              <a:t>Bereg</a:t>
            </a:r>
            <a:r>
              <a:rPr lang="en-US" sz="1600" dirty="0"/>
              <a:t> et al., 2012 </a:t>
            </a:r>
            <a:r>
              <a:rPr lang="en-US" sz="1600" dirty="0" err="1"/>
              <a:t>doi.org</a:t>
            </a:r>
            <a:r>
              <a:rPr lang="en-US" sz="1600" dirty="0"/>
              <a:t>/10.1016/j.comgeo.2012.01.014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8CC135-C5C3-0746-8BA1-E540131E8A86}"/>
              </a:ext>
            </a:extLst>
          </p:cNvPr>
          <p:cNvSpPr txBox="1"/>
          <p:nvPr/>
        </p:nvSpPr>
        <p:spPr>
          <a:xfrm>
            <a:off x="7108372" y="438143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048E12-BC53-1B46-BB92-BAC280850413}"/>
              </a:ext>
            </a:extLst>
          </p:cNvPr>
          <p:cNvSpPr txBox="1"/>
          <p:nvPr/>
        </p:nvSpPr>
        <p:spPr>
          <a:xfrm>
            <a:off x="4865914" y="3371785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(2)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72DB8-CF3F-8147-96BA-ABBCD822CE19}"/>
              </a:ext>
            </a:extLst>
          </p:cNvPr>
          <p:cNvSpPr txBox="1"/>
          <p:nvPr/>
        </p:nvSpPr>
        <p:spPr>
          <a:xfrm>
            <a:off x="6336085" y="4886368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(3)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EFEAC-8D21-CC4B-9EA3-720597F3110A}"/>
              </a:ext>
            </a:extLst>
          </p:cNvPr>
          <p:cNvSpPr txBox="1"/>
          <p:nvPr/>
        </p:nvSpPr>
        <p:spPr>
          <a:xfrm>
            <a:off x="4846688" y="4959422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(4)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1F078B-EDBD-D146-87C6-51E0A7C4DED6}"/>
              </a:ext>
            </a:extLst>
          </p:cNvPr>
          <p:cNvSpPr txBox="1"/>
          <p:nvPr/>
        </p:nvSpPr>
        <p:spPr>
          <a:xfrm>
            <a:off x="6574971" y="3507954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4"/>
                </a:solidFill>
              </a:rPr>
              <a:t>(5)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816A4BA8-FE1B-2B42-82A8-9EE07F82D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40</a:t>
            </a:fld>
            <a:r>
              <a:rPr lang="en-US" altLang="en-US"/>
              <a:t> of 55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76269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7C7F-0FAF-B149-A36C-2570197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can implement the min-set-</a:t>
            </a:r>
            <a:r>
              <a:rPr lang="en-US" sz="3600" dirty="0" err="1"/>
              <a:t>cov</a:t>
            </a:r>
            <a:r>
              <a:rPr lang="en-US" sz="3600" dirty="0"/>
              <a:t> algorithm for genomes using k-</a:t>
            </a:r>
            <a:r>
              <a:rPr lang="en-US" sz="3600" dirty="0" err="1"/>
              <a:t>mers</a:t>
            </a:r>
            <a:r>
              <a:rPr lang="en-US" sz="3600" dirty="0"/>
              <a:t>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D9A66BC5-EC26-3A4E-8A69-F17D994DF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1611" y="1757499"/>
            <a:ext cx="5187191" cy="232648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61DEF7-4B2C-D54B-83D7-6644E46B8F21}"/>
              </a:ext>
            </a:extLst>
          </p:cNvPr>
          <p:cNvSpPr txBox="1"/>
          <p:nvPr/>
        </p:nvSpPr>
        <p:spPr>
          <a:xfrm>
            <a:off x="4937738" y="6062474"/>
            <a:ext cx="570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from Hua and Zhang, </a:t>
            </a:r>
            <a:r>
              <a:rPr lang="en-US" i="1" dirty="0"/>
              <a:t>BMC Genomics </a:t>
            </a:r>
            <a:r>
              <a:rPr lang="en-US" b="1" dirty="0"/>
              <a:t>volume 20.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86EE1E-538B-0241-B728-E09978848877}"/>
              </a:ext>
            </a:extLst>
          </p:cNvPr>
          <p:cNvSpPr txBox="1"/>
          <p:nvPr/>
        </p:nvSpPr>
        <p:spPr>
          <a:xfrm>
            <a:off x="2577297" y="4290490"/>
            <a:ext cx="72226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(Typically we choose k to be unique at the strain or species level, so k=31 or k=51.)</a:t>
            </a:r>
          </a:p>
        </p:txBody>
      </p:sp>
    </p:spTree>
    <p:extLst>
      <p:ext uri="{BB962C8B-B14F-4D97-AF65-F5344CB8AC3E}">
        <p14:creationId xmlns:p14="http://schemas.microsoft.com/office/powerpoint/2010/main" val="3101691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77C7F-0FAF-B149-A36C-25701979E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can implement the min-set-</a:t>
            </a:r>
            <a:r>
              <a:rPr lang="en-US" sz="3600" dirty="0" err="1"/>
              <a:t>cov</a:t>
            </a:r>
            <a:r>
              <a:rPr lang="en-US" sz="3600" dirty="0"/>
              <a:t> algorithm for genomes using k-</a:t>
            </a:r>
            <a:r>
              <a:rPr lang="en-US" sz="3600" dirty="0" err="1"/>
              <a:t>mers</a:t>
            </a:r>
            <a:r>
              <a:rPr lang="en-US" sz="3600" dirty="0"/>
              <a:t>.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D9A66BC5-EC26-3A4E-8A69-F17D994DF6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1611" y="1757499"/>
            <a:ext cx="5187191" cy="232648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2609B4-1C77-CA41-B193-02A70F2DA6D8}"/>
              </a:ext>
            </a:extLst>
          </p:cNvPr>
          <p:cNvSpPr txBox="1"/>
          <p:nvPr/>
        </p:nvSpPr>
        <p:spPr>
          <a:xfrm>
            <a:off x="2577297" y="4290490"/>
            <a:ext cx="7222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Reframed: what is the smallest collection of genomes { G } in database D such that all of the k-</a:t>
            </a:r>
            <a:r>
              <a:rPr lang="en-US" sz="2400" dirty="0" err="1"/>
              <a:t>mers</a:t>
            </a:r>
            <a:r>
              <a:rPr lang="en-US" sz="2400" dirty="0"/>
              <a:t> shared between G and D are in the collection { G }?</a:t>
            </a:r>
          </a:p>
        </p:txBody>
      </p:sp>
    </p:spTree>
    <p:extLst>
      <p:ext uri="{BB962C8B-B14F-4D97-AF65-F5344CB8AC3E}">
        <p14:creationId xmlns:p14="http://schemas.microsoft.com/office/powerpoint/2010/main" val="2216813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8AA2A1-5C28-0A44-A7C6-751F2B1C6B79}"/>
              </a:ext>
            </a:extLst>
          </p:cNvPr>
          <p:cNvSpPr/>
          <p:nvPr/>
        </p:nvSpPr>
        <p:spPr>
          <a:xfrm>
            <a:off x="2209800" y="1937590"/>
            <a:ext cx="7467600" cy="426726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A64C4-CF99-2C4A-8841-4C9FD722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265759"/>
            <a:ext cx="6825343" cy="3174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133BD-B0C7-5442-BD25-70BA99781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7248" y="145730"/>
            <a:ext cx="8028350" cy="1430338"/>
          </a:xfrm>
        </p:spPr>
        <p:txBody>
          <a:bodyPr>
            <a:noAutofit/>
          </a:bodyPr>
          <a:lstStyle/>
          <a:p>
            <a:r>
              <a:rPr lang="en-US" sz="3200" dirty="0"/>
              <a:t>Strain-level resolution for queries with k-</a:t>
            </a:r>
            <a:r>
              <a:rPr lang="en-US" sz="3200" dirty="0" err="1"/>
              <a:t>mers</a:t>
            </a:r>
            <a:br>
              <a:rPr lang="en-US" sz="3200" dirty="0"/>
            </a:br>
            <a:r>
              <a:rPr lang="en-US" sz="3200" dirty="0"/>
              <a:t>– what’s the smallest set</a:t>
            </a:r>
            <a:r>
              <a:rPr lang="en-US" sz="3200" i="1" dirty="0"/>
              <a:t> </a:t>
            </a:r>
            <a:r>
              <a:rPr lang="en-US" sz="3200" dirty="0"/>
              <a:t>of matches?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57036-E3A9-5344-9904-D65F1C50B4D5}"/>
              </a:ext>
            </a:extLst>
          </p:cNvPr>
          <p:cNvSpPr txBox="1"/>
          <p:nvPr/>
        </p:nvSpPr>
        <p:spPr>
          <a:xfrm>
            <a:off x="2926622" y="5642272"/>
            <a:ext cx="7163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chemeClr val="bg1"/>
                </a:solidFill>
              </a:rPr>
              <a:t>No one database genome</a:t>
            </a:r>
            <a:r>
              <a:rPr lang="en-US" b="1" dirty="0">
                <a:solidFill>
                  <a:schemeClr val="bg1"/>
                </a:solidFill>
              </a:rPr>
              <a:t> has all three known accessory elements!</a:t>
            </a:r>
            <a:endParaRPr lang="en-US" b="1" i="1" dirty="0">
              <a:solidFill>
                <a:schemeClr val="bg1"/>
              </a:solidFill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2B97960-7529-B84A-8427-30F0D9DBC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43</a:t>
            </a:fld>
            <a:r>
              <a:rPr lang="en-US" altLang="en-US"/>
              <a:t> of 55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66448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8AA2A1-5C28-0A44-A7C6-751F2B1C6B79}"/>
              </a:ext>
            </a:extLst>
          </p:cNvPr>
          <p:cNvSpPr/>
          <p:nvPr/>
        </p:nvSpPr>
        <p:spPr>
          <a:xfrm>
            <a:off x="2209800" y="1937590"/>
            <a:ext cx="7467600" cy="426726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A64C4-CF99-2C4A-8841-4C9FD722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265759"/>
            <a:ext cx="6825343" cy="317457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133BD-B0C7-5442-BD25-70BA9978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Step 1 – find a “best” match…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55D2F7E-CF88-BF49-9538-2575C25E4B52}"/>
              </a:ext>
            </a:extLst>
          </p:cNvPr>
          <p:cNvSpPr/>
          <p:nvPr/>
        </p:nvSpPr>
        <p:spPr>
          <a:xfrm flipH="1">
            <a:off x="9436225" y="4802863"/>
            <a:ext cx="409904" cy="2207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32B84E6-41A6-9244-B9F3-CF711D200617}"/>
              </a:ext>
            </a:extLst>
          </p:cNvPr>
          <p:cNvSpPr/>
          <p:nvPr/>
        </p:nvSpPr>
        <p:spPr>
          <a:xfrm>
            <a:off x="6607629" y="1590490"/>
            <a:ext cx="598715" cy="7294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2E1C1E65-4753-E040-AEE6-F6C802248687}"/>
              </a:ext>
            </a:extLst>
          </p:cNvPr>
          <p:cNvSpPr/>
          <p:nvPr/>
        </p:nvSpPr>
        <p:spPr>
          <a:xfrm>
            <a:off x="7674428" y="1590490"/>
            <a:ext cx="598715" cy="7294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F9723816-1FB7-8541-A336-B09DA35FD9D2}"/>
              </a:ext>
            </a:extLst>
          </p:cNvPr>
          <p:cNvSpPr/>
          <p:nvPr/>
        </p:nvSpPr>
        <p:spPr>
          <a:xfrm>
            <a:off x="3429001" y="1565297"/>
            <a:ext cx="598715" cy="7294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AE3E-D469-3A45-A653-4EB348154ABC}"/>
              </a:ext>
            </a:extLst>
          </p:cNvPr>
          <p:cNvSpPr txBox="1"/>
          <p:nvPr/>
        </p:nvSpPr>
        <p:spPr>
          <a:xfrm>
            <a:off x="9980613" y="472855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64E79790-8A54-834D-A4A0-E3A0E81F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44</a:t>
            </a:fld>
            <a:r>
              <a:rPr lang="en-US" altLang="en-US"/>
              <a:t> of 55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443627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8AA2A1-5C28-0A44-A7C6-751F2B1C6B79}"/>
              </a:ext>
            </a:extLst>
          </p:cNvPr>
          <p:cNvSpPr/>
          <p:nvPr/>
        </p:nvSpPr>
        <p:spPr>
          <a:xfrm>
            <a:off x="2209800" y="1937590"/>
            <a:ext cx="7467600" cy="426726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A64C4-CF99-2C4A-8841-4C9FD722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265759"/>
            <a:ext cx="6825343" cy="3174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133BD-B0C7-5442-BD25-70BA9978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Step 2 – remove best match from query!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A39A295-F9BF-EB48-AC30-2DF90CCC8F43}"/>
              </a:ext>
            </a:extLst>
          </p:cNvPr>
          <p:cNvSpPr/>
          <p:nvPr/>
        </p:nvSpPr>
        <p:spPr>
          <a:xfrm>
            <a:off x="2418316" y="2622877"/>
            <a:ext cx="2893913" cy="4789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A122891-5648-1E49-89FD-E7E57BA4007C}"/>
              </a:ext>
            </a:extLst>
          </p:cNvPr>
          <p:cNvSpPr/>
          <p:nvPr/>
        </p:nvSpPr>
        <p:spPr>
          <a:xfrm>
            <a:off x="6446030" y="2556981"/>
            <a:ext cx="2219000" cy="4789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EB01E26E-7106-624B-B128-CE3C34AFEEBB}"/>
              </a:ext>
            </a:extLst>
          </p:cNvPr>
          <p:cNvSpPr/>
          <p:nvPr/>
        </p:nvSpPr>
        <p:spPr>
          <a:xfrm flipH="1">
            <a:off x="9436225" y="4802863"/>
            <a:ext cx="409904" cy="2207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52A22BB-E309-0A43-8CE4-264DECD93088}"/>
              </a:ext>
            </a:extLst>
          </p:cNvPr>
          <p:cNvSpPr txBox="1"/>
          <p:nvPr/>
        </p:nvSpPr>
        <p:spPr>
          <a:xfrm>
            <a:off x="9980613" y="472855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48C0B870-A7D0-1349-84DA-E7B71E78C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45</a:t>
            </a:fld>
            <a:r>
              <a:rPr lang="en-US" altLang="en-US"/>
              <a:t> of 55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53867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8AA2A1-5C28-0A44-A7C6-751F2B1C6B79}"/>
              </a:ext>
            </a:extLst>
          </p:cNvPr>
          <p:cNvSpPr/>
          <p:nvPr/>
        </p:nvSpPr>
        <p:spPr>
          <a:xfrm>
            <a:off x="2209800" y="1937590"/>
            <a:ext cx="7467600" cy="426726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A64C4-CF99-2C4A-8841-4C9FD722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265759"/>
            <a:ext cx="6825343" cy="3174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133BD-B0C7-5442-BD25-70BA9978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Step 3 – find next best match, remove.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55D2F7E-CF88-BF49-9538-2575C25E4B52}"/>
              </a:ext>
            </a:extLst>
          </p:cNvPr>
          <p:cNvSpPr/>
          <p:nvPr/>
        </p:nvSpPr>
        <p:spPr>
          <a:xfrm flipH="1">
            <a:off x="9436225" y="4027678"/>
            <a:ext cx="409904" cy="2207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632B84E6-41A6-9244-B9F3-CF711D200617}"/>
              </a:ext>
            </a:extLst>
          </p:cNvPr>
          <p:cNvSpPr/>
          <p:nvPr/>
        </p:nvSpPr>
        <p:spPr>
          <a:xfrm>
            <a:off x="5582709" y="1675029"/>
            <a:ext cx="598715" cy="7294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AE3E-D469-3A45-A653-4EB348154ABC}"/>
              </a:ext>
            </a:extLst>
          </p:cNvPr>
          <p:cNvSpPr txBox="1"/>
          <p:nvPr/>
        </p:nvSpPr>
        <p:spPr>
          <a:xfrm>
            <a:off x="9980613" y="395337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4E91E25-DB70-1C4E-A08D-955E0BA2F885}"/>
              </a:ext>
            </a:extLst>
          </p:cNvPr>
          <p:cNvSpPr/>
          <p:nvPr/>
        </p:nvSpPr>
        <p:spPr>
          <a:xfrm>
            <a:off x="2418316" y="2622877"/>
            <a:ext cx="2893913" cy="4789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D48255-2E5C-B449-963C-776FE2616B59}"/>
              </a:ext>
            </a:extLst>
          </p:cNvPr>
          <p:cNvSpPr/>
          <p:nvPr/>
        </p:nvSpPr>
        <p:spPr>
          <a:xfrm>
            <a:off x="6446030" y="2556981"/>
            <a:ext cx="2219000" cy="4789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26A6B13-19F6-9344-B4F8-7F24A01A78F2}"/>
              </a:ext>
            </a:extLst>
          </p:cNvPr>
          <p:cNvSpPr/>
          <p:nvPr/>
        </p:nvSpPr>
        <p:spPr>
          <a:xfrm flipH="1">
            <a:off x="9436225" y="4802863"/>
            <a:ext cx="409904" cy="2207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FC65B1-E0DE-8C4F-90ED-7B4E786CC0FC}"/>
              </a:ext>
            </a:extLst>
          </p:cNvPr>
          <p:cNvSpPr txBox="1"/>
          <p:nvPr/>
        </p:nvSpPr>
        <p:spPr>
          <a:xfrm>
            <a:off x="9980613" y="472855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06C7089A-088E-1149-AFA4-50C382DD1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46</a:t>
            </a:fld>
            <a:r>
              <a:rPr lang="en-US" altLang="en-US"/>
              <a:t> of 55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738423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8AA2A1-5C28-0A44-A7C6-751F2B1C6B79}"/>
              </a:ext>
            </a:extLst>
          </p:cNvPr>
          <p:cNvSpPr/>
          <p:nvPr/>
        </p:nvSpPr>
        <p:spPr>
          <a:xfrm>
            <a:off x="2209800" y="1937590"/>
            <a:ext cx="7467600" cy="4267267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4A64C4-CF99-2C4A-8841-4C9FD722B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265759"/>
            <a:ext cx="6825343" cy="31745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133BD-B0C7-5442-BD25-70BA99781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…&amp; continue until you run out of matches.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157036-E3A9-5344-9904-D65F1C50B4D5}"/>
              </a:ext>
            </a:extLst>
          </p:cNvPr>
          <p:cNvSpPr txBox="1"/>
          <p:nvPr/>
        </p:nvSpPr>
        <p:spPr>
          <a:xfrm>
            <a:off x="3837426" y="5642272"/>
            <a:ext cx="421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(The “novel” bit is not in the database.)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55D2F7E-CF88-BF49-9538-2575C25E4B52}"/>
              </a:ext>
            </a:extLst>
          </p:cNvPr>
          <p:cNvSpPr/>
          <p:nvPr/>
        </p:nvSpPr>
        <p:spPr>
          <a:xfrm flipH="1">
            <a:off x="9436225" y="4802863"/>
            <a:ext cx="409904" cy="2207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EAE3E-D469-3A45-A653-4EB348154ABC}"/>
              </a:ext>
            </a:extLst>
          </p:cNvPr>
          <p:cNvSpPr txBox="1"/>
          <p:nvPr/>
        </p:nvSpPr>
        <p:spPr>
          <a:xfrm>
            <a:off x="9980613" y="4728556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948ADF73-A13B-CF44-B1EB-2F18A8F7DA5B}"/>
              </a:ext>
            </a:extLst>
          </p:cNvPr>
          <p:cNvSpPr/>
          <p:nvPr/>
        </p:nvSpPr>
        <p:spPr>
          <a:xfrm flipH="1">
            <a:off x="9436225" y="4027678"/>
            <a:ext cx="409904" cy="22071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E66BFE-C57E-3142-B0D0-3CF7629612A7}"/>
              </a:ext>
            </a:extLst>
          </p:cNvPr>
          <p:cNvSpPr txBox="1"/>
          <p:nvPr/>
        </p:nvSpPr>
        <p:spPr>
          <a:xfrm>
            <a:off x="9980613" y="3953371"/>
            <a:ext cx="452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19EDAE9-98C5-4747-99E3-322B18D84E9A}"/>
              </a:ext>
            </a:extLst>
          </p:cNvPr>
          <p:cNvSpPr/>
          <p:nvPr/>
        </p:nvSpPr>
        <p:spPr>
          <a:xfrm>
            <a:off x="2418316" y="2622877"/>
            <a:ext cx="4027715" cy="4789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B20E280-88B9-2C48-9C46-15DA85F247A4}"/>
              </a:ext>
            </a:extLst>
          </p:cNvPr>
          <p:cNvSpPr/>
          <p:nvPr/>
        </p:nvSpPr>
        <p:spPr>
          <a:xfrm>
            <a:off x="6446030" y="2556981"/>
            <a:ext cx="2219000" cy="47897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C81B0337-0C99-B64A-A5DD-C17F7FCDB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8940" y="6356350"/>
            <a:ext cx="138938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FFFFFF"/>
                </a:solidFill>
                <a:effectLst>
                  <a:outerShdw blurRad="38100" dist="38100" dir="2700000" algn="tl">
                    <a:srgbClr val="212121"/>
                  </a:outerShdw>
                </a:effectLst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sto MT" panose="02040603050505030304" pitchFamily="18" charset="77"/>
                <a:ea typeface="ＭＳ Ｐゴシック" panose="020B0600070205080204" pitchFamily="34" charset="-128"/>
                <a:cs typeface="+mn-cs"/>
              </a:defRPr>
            </a:lvl9pPr>
          </a:lstStyle>
          <a:p>
            <a:pPr algn="l">
              <a:defRPr/>
            </a:pPr>
            <a:r>
              <a:rPr lang="en-US" altLang="en-US"/>
              <a:t>Slide </a:t>
            </a:r>
            <a:fld id="{FF3A9BB7-DEEE-5746-B842-F11CAAC3B212}" type="slidenum">
              <a:rPr lang="en-US" altLang="en-US" smtClean="0"/>
              <a:pPr algn="l">
                <a:defRPr/>
              </a:pPr>
              <a:t>47</a:t>
            </a:fld>
            <a:r>
              <a:rPr lang="en-US" altLang="en-US"/>
              <a:t> of 55</a:t>
            </a:r>
            <a:endParaRPr lang="en-US" altLang="en-US" dirty="0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F1714C3-6F9D-F041-854E-B1A509FB3290}"/>
              </a:ext>
            </a:extLst>
          </p:cNvPr>
          <p:cNvSpPr/>
          <p:nvPr/>
        </p:nvSpPr>
        <p:spPr>
          <a:xfrm>
            <a:off x="8741228" y="1707754"/>
            <a:ext cx="598715" cy="7294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594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57A2-9EC9-1C43-B4B6-9050EB47FC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920" y="438803"/>
            <a:ext cx="8236694" cy="1430338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Using k-</a:t>
            </a:r>
            <a:r>
              <a:rPr lang="en-US" sz="3600" dirty="0" err="1"/>
              <a:t>mers</a:t>
            </a:r>
            <a:r>
              <a:rPr lang="en-US" sz="3600" dirty="0"/>
              <a:t> and min-set </a:t>
            </a:r>
            <a:r>
              <a:rPr lang="en-US" sz="3600" dirty="0" err="1"/>
              <a:t>cov</a:t>
            </a:r>
            <a:r>
              <a:rPr lang="en-US" sz="3600" dirty="0"/>
              <a:t> to make a list of genomes in a metagenome.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EF340-086C-3543-BFBD-C555B9E70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800" y="2015658"/>
            <a:ext cx="7770813" cy="4257022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/>
              <a:t>We frame the challenge of finding the relevant set of genomes as a min-set-cover problem:</a:t>
            </a:r>
          </a:p>
          <a:p>
            <a:pPr marL="0" indent="0" algn="ctr">
              <a:buNone/>
            </a:pPr>
            <a:r>
              <a:rPr lang="en-US" sz="2400" dirty="0"/>
              <a:t>What is the </a:t>
            </a:r>
            <a:r>
              <a:rPr lang="en-US" sz="2400" b="1" i="1" dirty="0"/>
              <a:t>smallest</a:t>
            </a:r>
            <a:r>
              <a:rPr lang="en-US" sz="2400" dirty="0"/>
              <a:t> collection of genomes { G } in database D such that all of the k-</a:t>
            </a:r>
            <a:r>
              <a:rPr lang="en-US" sz="2400" dirty="0" err="1"/>
              <a:t>mers</a:t>
            </a:r>
            <a:r>
              <a:rPr lang="en-US" sz="2400" dirty="0"/>
              <a:t> shared between G and D are in the collection { G }?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There is a simple &amp; efficient polynomial-time solution! </a:t>
            </a:r>
          </a:p>
          <a:p>
            <a:endParaRPr lang="en-US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48798E-BD66-9A48-9682-28B886B43D90}"/>
              </a:ext>
            </a:extLst>
          </p:cNvPr>
          <p:cNvSpPr/>
          <p:nvPr/>
        </p:nvSpPr>
        <p:spPr>
          <a:xfrm>
            <a:off x="2209800" y="2713831"/>
            <a:ext cx="7770813" cy="1430338"/>
          </a:xfrm>
          <a:prstGeom prst="roundRect">
            <a:avLst/>
          </a:prstGeom>
          <a:solidFill>
            <a:schemeClr val="accent1">
              <a:alpha val="3508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1125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D6EB-4BAB-BA40-A1EF-D51A952F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Our genome databases are </a:t>
            </a:r>
            <a:r>
              <a:rPr lang="en-US" sz="2700" i="1" dirty="0"/>
              <a:t>massively</a:t>
            </a:r>
            <a:r>
              <a:rPr lang="en-US" sz="2700" dirty="0"/>
              <a:t> redundant!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9FC7E-2FCF-D14C-A9C8-BCCBFE82A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e.g. for </a:t>
            </a:r>
            <a:r>
              <a:rPr lang="en-US" dirty="0" err="1"/>
              <a:t>zymo</a:t>
            </a:r>
            <a:r>
              <a:rPr lang="en-US" dirty="0"/>
              <a:t> mock community, SRR12324253, there are many overlapping genomes – but most are redundant!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938A26-3C58-6F48-8A74-D779BB88D484}"/>
              </a:ext>
            </a:extLst>
          </p:cNvPr>
          <p:cNvSpPr txBox="1"/>
          <p:nvPr/>
        </p:nvSpPr>
        <p:spPr>
          <a:xfrm>
            <a:off x="4294937" y="5078731"/>
            <a:ext cx="369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(using </a:t>
            </a:r>
            <a:r>
              <a:rPr lang="en-US" dirty="0" err="1"/>
              <a:t>genbank</a:t>
            </a:r>
            <a:r>
              <a:rPr lang="en-US" dirty="0"/>
              <a:t> - 700,000 genomes)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965879B9-E6CB-5449-AC96-CD7DFAFC3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011" y="2950402"/>
            <a:ext cx="4026438" cy="1810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460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A220-AB91-1137-787F-A52D82D0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Revisiting: What are k-</a:t>
            </a:r>
            <a:r>
              <a:rPr lang="en-US" dirty="0" err="1"/>
              <a:t>mers</a:t>
            </a:r>
            <a:r>
              <a:rPr lang="en-US" dirty="0"/>
              <a:t>? =&gt; WORDS</a:t>
            </a:r>
          </a:p>
        </p:txBody>
      </p:sp>
      <p:pic>
        <p:nvPicPr>
          <p:cNvPr id="5" name="Content Placeholder 8" descr="A screenshot of a computer&#10;&#10;Description automatically generated">
            <a:extLst>
              <a:ext uri="{FF2B5EF4-FFF2-40B4-BE49-F238E27FC236}">
                <a16:creationId xmlns:a16="http://schemas.microsoft.com/office/drawing/2014/main" id="{E520186E-7B31-4A42-67A6-2723F93E9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2953" y="2277229"/>
            <a:ext cx="7780782" cy="326350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CDC9B5-4A56-53CD-0094-68AAD0872245}"/>
              </a:ext>
            </a:extLst>
          </p:cNvPr>
          <p:cNvSpPr txBox="1"/>
          <p:nvPr/>
        </p:nvSpPr>
        <p:spPr>
          <a:xfrm>
            <a:off x="1301368" y="1292761"/>
            <a:ext cx="8431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Fixed-length “words” of DNA that are extracted by sliding a window along sequence.</a:t>
            </a:r>
          </a:p>
          <a:p>
            <a:r>
              <a:rPr lang="en-US" dirty="0"/>
              <a:t>“k” is the window size.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BD846B-42B7-F9C5-9514-9034187AF472}"/>
              </a:ext>
            </a:extLst>
          </p:cNvPr>
          <p:cNvSpPr txBox="1"/>
          <p:nvPr/>
        </p:nvSpPr>
        <p:spPr>
          <a:xfrm>
            <a:off x="1916935" y="5838940"/>
            <a:ext cx="5085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can apply this to fragments! Or books/scrolls!</a:t>
            </a:r>
          </a:p>
        </p:txBody>
      </p:sp>
    </p:spTree>
    <p:extLst>
      <p:ext uri="{BB962C8B-B14F-4D97-AF65-F5344CB8AC3E}">
        <p14:creationId xmlns:p14="http://schemas.microsoft.com/office/powerpoint/2010/main" val="25655555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1D6EB-4BAB-BA40-A1EF-D51A952F8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700" dirty="0"/>
              <a:t>min-set-</a:t>
            </a:r>
            <a:r>
              <a:rPr lang="en-US" sz="2700" dirty="0" err="1"/>
              <a:t>cov</a:t>
            </a:r>
            <a:r>
              <a:rPr lang="en-US" sz="2700" dirty="0"/>
              <a:t> dramatically reduces the list of relevant genomes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9FC7E-2FCF-D14C-A9C8-BCCBFE82A8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Which genomes have significant overlap, vs which genomes are comprise the </a:t>
            </a:r>
            <a:r>
              <a:rPr lang="en-US" i="1" dirty="0"/>
              <a:t>minimal</a:t>
            </a:r>
            <a:r>
              <a:rPr lang="en-US" dirty="0"/>
              <a:t> list of genomes that cover everything?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15CADE0-98C5-8C45-8D4F-E4E0C57C2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980" y="2967717"/>
            <a:ext cx="6038850" cy="20002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938A26-3C58-6F48-8A74-D779BB88D484}"/>
              </a:ext>
            </a:extLst>
          </p:cNvPr>
          <p:cNvSpPr txBox="1"/>
          <p:nvPr/>
        </p:nvSpPr>
        <p:spPr>
          <a:xfrm>
            <a:off x="4294937" y="5101454"/>
            <a:ext cx="3691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(using </a:t>
            </a:r>
            <a:r>
              <a:rPr lang="en-US" dirty="0" err="1"/>
              <a:t>genbank</a:t>
            </a:r>
            <a:r>
              <a:rPr lang="en-US" dirty="0"/>
              <a:t> - 700,000 genomes)</a:t>
            </a:r>
          </a:p>
        </p:txBody>
      </p:sp>
    </p:spTree>
    <p:extLst>
      <p:ext uri="{BB962C8B-B14F-4D97-AF65-F5344CB8AC3E}">
        <p14:creationId xmlns:p14="http://schemas.microsoft.com/office/powerpoint/2010/main" val="40963696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582F-92DE-6CE9-EB16-A7A95ECD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 in practice??</a:t>
            </a:r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45DC7937-93AD-1830-7328-3904FCBDB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1760"/>
            <a:ext cx="10515600" cy="31760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101C5-598A-3A2D-C582-94E21337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572125"/>
            <a:ext cx="10515599" cy="858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D32124-07F5-0EB6-C46C-648587A71811}"/>
              </a:ext>
            </a:extLst>
          </p:cNvPr>
          <p:cNvSpPr txBox="1"/>
          <p:nvPr/>
        </p:nvSpPr>
        <p:spPr>
          <a:xfrm>
            <a:off x="7386637" y="6430540"/>
            <a:ext cx="410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SRR7947178, k=31, against GTDB rs214</a:t>
            </a:r>
          </a:p>
        </p:txBody>
      </p:sp>
    </p:spTree>
    <p:extLst>
      <p:ext uri="{BB962C8B-B14F-4D97-AF65-F5344CB8AC3E}">
        <p14:creationId xmlns:p14="http://schemas.microsoft.com/office/powerpoint/2010/main" val="5039101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8709-813D-BF00-33D6-0E5445575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Overlaps – known and unknown!</a:t>
            </a:r>
          </a:p>
        </p:txBody>
      </p:sp>
      <p:pic>
        <p:nvPicPr>
          <p:cNvPr id="5" name="Content Placeholder 4" descr="A diagram of a network&#10;&#10;Description automatically generated">
            <a:extLst>
              <a:ext uri="{FF2B5EF4-FFF2-40B4-BE49-F238E27FC236}">
                <a16:creationId xmlns:a16="http://schemas.microsoft.com/office/drawing/2014/main" id="{143E1B0C-0C05-C4D8-5845-1A8BCEB75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9733" y="1925638"/>
            <a:ext cx="5801784" cy="4351338"/>
          </a:xfrm>
        </p:spPr>
      </p:pic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76AB9721-B433-F222-4F0E-073FC5A45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1910557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23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582F-92DE-6CE9-EB16-A7A95ECDE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look like in practice??</a:t>
            </a:r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45DC7937-93AD-1830-7328-3904FCBDB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41760"/>
            <a:ext cx="10515600" cy="317609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101C5-598A-3A2D-C582-94E21337D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5572125"/>
            <a:ext cx="10515599" cy="858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D32124-07F5-0EB6-C46C-648587A71811}"/>
              </a:ext>
            </a:extLst>
          </p:cNvPr>
          <p:cNvSpPr txBox="1"/>
          <p:nvPr/>
        </p:nvSpPr>
        <p:spPr>
          <a:xfrm>
            <a:off x="7386637" y="6430540"/>
            <a:ext cx="410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SRR7947178, k=31, against GTDB rs214</a:t>
            </a:r>
          </a:p>
        </p:txBody>
      </p:sp>
    </p:spTree>
    <p:extLst>
      <p:ext uri="{BB962C8B-B14F-4D97-AF65-F5344CB8AC3E}">
        <p14:creationId xmlns:p14="http://schemas.microsoft.com/office/powerpoint/2010/main" val="2689622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66953A0-3608-1705-FD6F-7C522C0FF3E3}"/>
              </a:ext>
            </a:extLst>
          </p:cNvPr>
          <p:cNvSpPr/>
          <p:nvPr/>
        </p:nvSpPr>
        <p:spPr>
          <a:xfrm>
            <a:off x="1943100" y="800100"/>
            <a:ext cx="8585200" cy="5702300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4" name="Group"/>
          <p:cNvGrpSpPr/>
          <p:nvPr/>
        </p:nvGrpSpPr>
        <p:grpSpPr>
          <a:xfrm>
            <a:off x="1839356" y="2035873"/>
            <a:ext cx="8532977" cy="3250070"/>
            <a:chOff x="0" y="-6103"/>
            <a:chExt cx="22754604" cy="8666852"/>
          </a:xfrm>
        </p:grpSpPr>
        <p:pic>
          <p:nvPicPr>
            <p:cNvPr id="148" name="Figure10-Illumina-Species-Precision-Recall-F1.pdf" descr="Figure10-Illumina-Species-Precision-Recall-F1.pdf"/>
            <p:cNvPicPr>
              <a:picLocks noChangeAspect="1"/>
            </p:cNvPicPr>
            <p:nvPr/>
          </p:nvPicPr>
          <p:blipFill>
            <a:blip r:embed="rId2"/>
            <a:srcRect t="9271" r="69968"/>
            <a:stretch>
              <a:fillRect/>
            </a:stretch>
          </p:blipFill>
          <p:spPr>
            <a:xfrm>
              <a:off x="0" y="992889"/>
              <a:ext cx="6952463" cy="72657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9" name="FigureS2-Species-Precision-Recall-F1-HiFi.pdf" descr="FigureS2-Species-Precision-Recall-F1-HiFi.pdf"/>
            <p:cNvPicPr>
              <a:picLocks noChangeAspect="1"/>
            </p:cNvPicPr>
            <p:nvPr/>
          </p:nvPicPr>
          <p:blipFill>
            <a:blip r:embed="rId3"/>
            <a:srcRect l="1681" t="12619" r="57695"/>
            <a:stretch>
              <a:fillRect/>
            </a:stretch>
          </p:blipFill>
          <p:spPr>
            <a:xfrm>
              <a:off x="7953782" y="916029"/>
              <a:ext cx="6737900" cy="77158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0" name="FigureS3-Species-Precision-Recall-F1-ONT.pdf" descr="FigureS3-Species-Precision-Recall-F1-ONT.pdf"/>
            <p:cNvPicPr>
              <a:picLocks noChangeAspect="1"/>
            </p:cNvPicPr>
            <p:nvPr/>
          </p:nvPicPr>
          <p:blipFill>
            <a:blip r:embed="rId4"/>
            <a:srcRect l="2013" t="12875" r="57451"/>
            <a:stretch>
              <a:fillRect/>
            </a:stretch>
          </p:blipFill>
          <p:spPr>
            <a:xfrm>
              <a:off x="15964495" y="951089"/>
              <a:ext cx="6737613" cy="77096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Illumina"/>
            <p:cNvSpPr txBox="1"/>
            <p:nvPr/>
          </p:nvSpPr>
          <p:spPr>
            <a:xfrm>
              <a:off x="2945560" y="-6103"/>
              <a:ext cx="2009096" cy="733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4100"/>
              </a:lvl1pPr>
            </a:lstStyle>
            <a:p>
              <a:r>
                <a:rPr sz="1538"/>
                <a:t>Illumina</a:t>
              </a:r>
            </a:p>
          </p:txBody>
        </p:sp>
        <p:sp>
          <p:nvSpPr>
            <p:cNvPr id="152" name="PacBio HiFi"/>
            <p:cNvSpPr txBox="1"/>
            <p:nvPr/>
          </p:nvSpPr>
          <p:spPr>
            <a:xfrm>
              <a:off x="9930031" y="-6103"/>
              <a:ext cx="2671501" cy="733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4100"/>
              </a:lvl1pPr>
            </a:lstStyle>
            <a:p>
              <a:r>
                <a:rPr sz="1538"/>
                <a:t>PacBio HiFi</a:t>
              </a:r>
            </a:p>
          </p:txBody>
        </p:sp>
        <p:sp>
          <p:nvSpPr>
            <p:cNvPr id="153" name="Oxford Nanopore (R10.3, Q20)"/>
            <p:cNvSpPr txBox="1"/>
            <p:nvPr/>
          </p:nvSpPr>
          <p:spPr>
            <a:xfrm>
              <a:off x="15615898" y="-6103"/>
              <a:ext cx="7138706" cy="7337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19050" tIns="19050" rIns="19050" bIns="19050" numCol="1" anchor="ctr">
              <a:spAutoFit/>
            </a:bodyPr>
            <a:lstStyle>
              <a:lvl1pPr>
                <a:defRPr sz="4100"/>
              </a:lvl1pPr>
            </a:lstStyle>
            <a:p>
              <a:r>
                <a:rPr sz="1538" dirty="0"/>
                <a:t>Oxford Nanopore (R10.3, Q20)</a:t>
              </a:r>
            </a:p>
          </p:txBody>
        </p:sp>
      </p:grpSp>
      <p:sp>
        <p:nvSpPr>
          <p:cNvPr id="155" name="Species-level taxonomic assignment"/>
          <p:cNvSpPr txBox="1">
            <a:spLocks noGrp="1"/>
          </p:cNvSpPr>
          <p:nvPr>
            <p:ph type="title" idx="4294967295"/>
          </p:nvPr>
        </p:nvSpPr>
        <p:spPr>
          <a:xfrm>
            <a:off x="2152650" y="1006387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 defTabSz="709930">
              <a:defRPr sz="9632"/>
            </a:lvl1pPr>
          </a:lstStyle>
          <a:p>
            <a:r>
              <a:rPr lang="en-US" sz="2700" dirty="0"/>
              <a:t>sourmash performs well for sp</a:t>
            </a:r>
            <a:r>
              <a:rPr sz="2700" dirty="0"/>
              <a:t>ecies-level taxonomic assignment</a:t>
            </a:r>
            <a:r>
              <a:rPr lang="en-US" sz="2700" dirty="0"/>
              <a:t>.</a:t>
            </a:r>
            <a:endParaRPr sz="2700" dirty="0"/>
          </a:p>
        </p:txBody>
      </p:sp>
      <p:pic>
        <p:nvPicPr>
          <p:cNvPr id="156" name="FigureS2-Species-Precision-Recall-F1-HiFi.pdf" descr="FigureS2-Species-Precision-Recall-F1-HiFi.pdf"/>
          <p:cNvPicPr>
            <a:picLocks noChangeAspect="1"/>
          </p:cNvPicPr>
          <p:nvPr/>
        </p:nvPicPr>
        <p:blipFill>
          <a:blip r:embed="rId3"/>
          <a:srcRect l="43235" t="22950" r="42123" b="62262"/>
          <a:stretch>
            <a:fillRect/>
          </a:stretch>
        </p:blipFill>
        <p:spPr>
          <a:xfrm>
            <a:off x="3874238" y="5081632"/>
            <a:ext cx="1123304" cy="6039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FigureS2-Species-Precision-Recall-F1-HiFi.pdf" descr="FigureS2-Species-Precision-Recall-F1-HiFi.pdf"/>
          <p:cNvPicPr>
            <a:picLocks noChangeAspect="1"/>
          </p:cNvPicPr>
          <p:nvPr/>
        </p:nvPicPr>
        <p:blipFill>
          <a:blip r:embed="rId3"/>
          <a:srcRect l="43491" t="51488" r="41987" b="33886"/>
          <a:stretch>
            <a:fillRect/>
          </a:stretch>
        </p:blipFill>
        <p:spPr>
          <a:xfrm>
            <a:off x="6149664" y="5084908"/>
            <a:ext cx="1114095" cy="5973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FigureS2-Species-Precision-Recall-F1-HiFi.pdf" descr="FigureS2-Species-Precision-Recall-F1-HiFi.pdf"/>
          <p:cNvPicPr>
            <a:picLocks noChangeAspect="1"/>
          </p:cNvPicPr>
          <p:nvPr/>
        </p:nvPicPr>
        <p:blipFill>
          <a:blip r:embed="rId3"/>
          <a:srcRect l="43585" t="65673" r="41893" b="26434"/>
          <a:stretch>
            <a:fillRect/>
          </a:stretch>
        </p:blipFill>
        <p:spPr>
          <a:xfrm>
            <a:off x="7594590" y="5222423"/>
            <a:ext cx="1114095" cy="3223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FigureS2-Species-Precision-Recall-F1-HiFi.pdf" descr="FigureS2-Species-Precision-Recall-F1-HiFi.pdf"/>
          <p:cNvPicPr>
            <a:picLocks noChangeAspect="1"/>
          </p:cNvPicPr>
          <p:nvPr/>
        </p:nvPicPr>
        <p:blipFill>
          <a:blip r:embed="rId3"/>
          <a:srcRect l="43235" t="37551" r="42123" b="47974"/>
          <a:stretch>
            <a:fillRect/>
          </a:stretch>
        </p:blipFill>
        <p:spPr>
          <a:xfrm>
            <a:off x="5044048" y="5088031"/>
            <a:ext cx="1123304" cy="5911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4" name="Group"/>
          <p:cNvGrpSpPr/>
          <p:nvPr/>
        </p:nvGrpSpPr>
        <p:grpSpPr>
          <a:xfrm>
            <a:off x="3655506" y="2425715"/>
            <a:ext cx="6115658" cy="3297845"/>
            <a:chOff x="0" y="0"/>
            <a:chExt cx="16308420" cy="8794252"/>
          </a:xfrm>
        </p:grpSpPr>
        <p:sp>
          <p:nvSpPr>
            <p:cNvPr id="160" name="Rounded Rectangle"/>
            <p:cNvSpPr/>
            <p:nvPr/>
          </p:nvSpPr>
          <p:spPr>
            <a:xfrm>
              <a:off x="0" y="0"/>
              <a:ext cx="1040548" cy="829858"/>
            </a:xfrm>
            <a:prstGeom prst="roundRect">
              <a:avLst>
                <a:gd name="adj" fmla="val 22956"/>
              </a:avLst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200"/>
            </a:p>
          </p:txBody>
        </p:sp>
        <p:sp>
          <p:nvSpPr>
            <p:cNvPr id="161" name="Rounded Rectangle"/>
            <p:cNvSpPr/>
            <p:nvPr/>
          </p:nvSpPr>
          <p:spPr>
            <a:xfrm>
              <a:off x="3524970" y="7855849"/>
              <a:ext cx="2482638" cy="938404"/>
            </a:xfrm>
            <a:prstGeom prst="roundRect">
              <a:avLst>
                <a:gd name="adj" fmla="val 20300"/>
              </a:avLst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200"/>
            </a:p>
          </p:txBody>
        </p:sp>
        <p:sp>
          <p:nvSpPr>
            <p:cNvPr id="162" name="Rounded Rectangle"/>
            <p:cNvSpPr/>
            <p:nvPr/>
          </p:nvSpPr>
          <p:spPr>
            <a:xfrm>
              <a:off x="8050771" y="19641"/>
              <a:ext cx="1316418" cy="824948"/>
            </a:xfrm>
            <a:prstGeom prst="roundRect">
              <a:avLst>
                <a:gd name="adj" fmla="val 23092"/>
              </a:avLst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200"/>
            </a:p>
          </p:txBody>
        </p:sp>
        <p:sp>
          <p:nvSpPr>
            <p:cNvPr id="163" name="Rounded Rectangle"/>
            <p:cNvSpPr/>
            <p:nvPr/>
          </p:nvSpPr>
          <p:spPr>
            <a:xfrm>
              <a:off x="14117290" y="0"/>
              <a:ext cx="2191131" cy="619609"/>
            </a:xfrm>
            <a:prstGeom prst="roundRect">
              <a:avLst>
                <a:gd name="adj" fmla="val 30745"/>
              </a:avLst>
            </a:prstGeom>
            <a:noFill/>
            <a:ln w="114300" cap="flat">
              <a:solidFill>
                <a:schemeClr val="accent5">
                  <a:lumOff val="-29866"/>
                </a:schemeClr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2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A0D3EF3-C321-8F1C-89A4-17A57E94FA79}"/>
              </a:ext>
            </a:extLst>
          </p:cNvPr>
          <p:cNvSpPr txBox="1"/>
          <p:nvPr/>
        </p:nvSpPr>
        <p:spPr>
          <a:xfrm>
            <a:off x="8753922" y="196026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9E5D3D-7173-7770-9BDC-C9BB9A8C48F8}"/>
              </a:ext>
            </a:extLst>
          </p:cNvPr>
          <p:cNvSpPr txBox="1"/>
          <p:nvPr/>
        </p:nvSpPr>
        <p:spPr>
          <a:xfrm>
            <a:off x="7588354" y="6036654"/>
            <a:ext cx="1906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Portik</a:t>
            </a:r>
            <a:r>
              <a:rPr lang="en-US" dirty="0"/>
              <a:t> et al., 2022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A6C78A-3C37-C9EC-806F-82B80CB340A0}"/>
              </a:ext>
            </a:extLst>
          </p:cNvPr>
          <p:cNvSpPr txBox="1"/>
          <p:nvPr/>
        </p:nvSpPr>
        <p:spPr>
          <a:xfrm>
            <a:off x="2632226" y="1973740"/>
            <a:ext cx="243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73596184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605E-72FF-0C69-75B1-F04AB1182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get to taxonomy??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6D12CCC1-EDD0-FD93-CF13-B5ECC13E8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19638" cy="4351338"/>
          </a:xfrm>
        </p:spPr>
        <p:txBody>
          <a:bodyPr/>
          <a:lstStyle/>
          <a:p>
            <a:r>
              <a:rPr lang="en-US" dirty="0"/>
              <a:t>There are 143 genomes from GTDB rs214 detected (via sourmash gather) in SRR7947178.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F47887-2C4B-5123-5D24-FEE990C70C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8265" y="2006307"/>
            <a:ext cx="5319964" cy="39899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2C3B4B-C346-A228-840E-F582F260801F}"/>
              </a:ext>
            </a:extLst>
          </p:cNvPr>
          <p:cNvSpPr txBox="1"/>
          <p:nvPr/>
        </p:nvSpPr>
        <p:spPr>
          <a:xfrm>
            <a:off x="7590188" y="1758010"/>
            <a:ext cx="363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K=31, DNA. </a:t>
            </a:r>
            <a:r>
              <a:rPr lang="en-US" dirty="0" err="1"/>
              <a:t>Abund</a:t>
            </a:r>
            <a:r>
              <a:rPr lang="en-US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A3BB78-4CDA-FF79-1526-F8D110B716F9}"/>
              </a:ext>
            </a:extLst>
          </p:cNvPr>
          <p:cNvSpPr txBox="1"/>
          <p:nvPr/>
        </p:nvSpPr>
        <p:spPr>
          <a:xfrm>
            <a:off x="1157288" y="6123543"/>
            <a:ext cx="315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Blue triangles: </a:t>
            </a:r>
            <a:r>
              <a:rPr lang="en-US" i="1" dirty="0" err="1"/>
              <a:t>Ruminococcus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82CC0-9234-091D-54DA-37500E59FDF2}"/>
              </a:ext>
            </a:extLst>
          </p:cNvPr>
          <p:cNvSpPr txBox="1"/>
          <p:nvPr/>
        </p:nvSpPr>
        <p:spPr>
          <a:xfrm>
            <a:off x="5003991" y="6123543"/>
            <a:ext cx="2711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 crosses: </a:t>
            </a:r>
            <a:r>
              <a:rPr lang="en-US" i="1" dirty="0"/>
              <a:t>Bacteroides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667135-E0AC-2D2B-4845-1C95395ED45E}"/>
              </a:ext>
            </a:extLst>
          </p:cNvPr>
          <p:cNvSpPr txBox="1"/>
          <p:nvPr/>
        </p:nvSpPr>
        <p:spPr>
          <a:xfrm>
            <a:off x="8186737" y="6123543"/>
            <a:ext cx="2470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 circles: </a:t>
            </a:r>
            <a:r>
              <a:rPr lang="en-US" i="1" dirty="0" err="1"/>
              <a:t>Alistipes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38698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E6C02-07A6-0A1D-E96F-94C7F8C1D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Sourmash taxonomy results.</a:t>
            </a:r>
          </a:p>
        </p:txBody>
      </p:sp>
      <p:pic>
        <p:nvPicPr>
          <p:cNvPr id="5" name="Content Placeholder 4" descr="A blue screen with white text&#10;&#10;Description automatically generated">
            <a:extLst>
              <a:ext uri="{FF2B5EF4-FFF2-40B4-BE49-F238E27FC236}">
                <a16:creationId xmlns:a16="http://schemas.microsoft.com/office/drawing/2014/main" id="{0E29E853-6E41-03A4-A9BB-70DCF53EF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219615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B2AE7A-2A58-D56A-5016-9715FC751A0C}"/>
              </a:ext>
            </a:extLst>
          </p:cNvPr>
          <p:cNvSpPr txBox="1"/>
          <p:nvPr/>
        </p:nvSpPr>
        <p:spPr>
          <a:xfrm>
            <a:off x="885825" y="4643438"/>
            <a:ext cx="661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use either NCBI or GTDB taxonomy; custom references; etc.</a:t>
            </a:r>
          </a:p>
        </p:txBody>
      </p:sp>
    </p:spTree>
    <p:extLst>
      <p:ext uri="{BB962C8B-B14F-4D97-AF65-F5344CB8AC3E}">
        <p14:creationId xmlns:p14="http://schemas.microsoft.com/office/powerpoint/2010/main" val="25075619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FA05-4B5B-9619-5B8C-5D9A1AD3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EC1F-80D6-043E-80C0-800D8E80DF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06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ED743-5A93-692B-75D9-ABFB9CD8A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thoughts and concluding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6E076-3249-949C-A790-3C1E08911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parts of metagenomes remain refractory to analysis against reference genomes and are simply “unknown”.</a:t>
            </a:r>
          </a:p>
          <a:p>
            <a:pPr lvl="1"/>
            <a:r>
              <a:rPr lang="en-US" dirty="0"/>
              <a:t>Error? Garbage? Unknown genomes, </a:t>
            </a:r>
            <a:r>
              <a:rPr lang="en-US" dirty="0" err="1"/>
              <a:t>esp</a:t>
            </a:r>
            <a:r>
              <a:rPr lang="en-US" dirty="0"/>
              <a:t> viruses &amp; </a:t>
            </a:r>
            <a:r>
              <a:rPr lang="en-US" dirty="0" err="1"/>
              <a:t>euks</a:t>
            </a:r>
            <a:r>
              <a:rPr lang="en-US" dirty="0"/>
              <a:t>?</a:t>
            </a:r>
          </a:p>
          <a:p>
            <a:r>
              <a:rPr lang="en-US" dirty="0"/>
              <a:t>This includes accounting for assembly-based and MAG-based analysis!</a:t>
            </a:r>
          </a:p>
          <a:p>
            <a:r>
              <a:rPr lang="en-US" dirty="0"/>
              <a:t>If doing a reference-based analysis, always measure how much of your metagenome is unknown</a:t>
            </a:r>
          </a:p>
          <a:p>
            <a:pPr lvl="1"/>
            <a:r>
              <a:rPr lang="en-US" dirty="0"/>
              <a:t>Sourmash does this for you with ’sourmash gather’!</a:t>
            </a:r>
          </a:p>
          <a:p>
            <a:pPr lvl="1"/>
            <a:r>
              <a:rPr lang="en-US" dirty="0"/>
              <a:t>It’s a lower bound (i.e. the true number is always greater than what is reported by sourmash)</a:t>
            </a:r>
          </a:p>
          <a:p>
            <a:pPr lvl="1"/>
            <a:r>
              <a:rPr lang="en-US" dirty="0"/>
              <a:t>(Use the weighted number.)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8993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2353-8E06-3661-E219-880DF168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landscape of metagenome classification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1CB3CE2-F179-61A8-BEF5-17EACAA3E9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100" y="1899444"/>
            <a:ext cx="8051800" cy="420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5A0B2E-5AB1-C0E5-7842-76C170BFD669}"/>
              </a:ext>
            </a:extLst>
          </p:cNvPr>
          <p:cNvSpPr txBox="1"/>
          <p:nvPr/>
        </p:nvSpPr>
        <p:spPr>
          <a:xfrm>
            <a:off x="7629525" y="6429375"/>
            <a:ext cx="341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doi</a:t>
            </a:r>
            <a:r>
              <a:rPr lang="en-US" dirty="0"/>
              <a:t>: 10.1101/2024.01.30.578060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6180C-984B-E8C7-3873-E0FD9B1007A3}"/>
              </a:ext>
            </a:extLst>
          </p:cNvPr>
          <p:cNvSpPr txBox="1"/>
          <p:nvPr/>
        </p:nvSpPr>
        <p:spPr>
          <a:xfrm>
            <a:off x="542925" y="6429375"/>
            <a:ext cx="37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(Sandpiper &amp; </a:t>
            </a:r>
            <a:r>
              <a:rPr lang="en-US" dirty="0" err="1"/>
              <a:t>singleM</a:t>
            </a:r>
            <a:r>
              <a:rPr lang="en-US" dirty="0"/>
              <a:t> are fantastic!!)</a:t>
            </a:r>
          </a:p>
        </p:txBody>
      </p:sp>
    </p:spTree>
    <p:extLst>
      <p:ext uri="{BB962C8B-B14F-4D97-AF65-F5344CB8AC3E}">
        <p14:creationId xmlns:p14="http://schemas.microsoft.com/office/powerpoint/2010/main" val="313842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299F-0CBB-6149-03FF-7D30F9B16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(k-</a:t>
            </a:r>
            <a:r>
              <a:rPr lang="en-US" dirty="0" err="1"/>
              <a:t>mer</a:t>
            </a:r>
            <a:r>
              <a:rPr lang="en-US" dirty="0"/>
              <a:t>) based analyses: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B74BA2-D57F-D06E-6513-F301CB59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similar are these two books (even if I can’t read them)?</a:t>
            </a:r>
          </a:p>
          <a:p>
            <a:r>
              <a:rPr lang="en-US" dirty="0"/>
              <a:t>How similar are these two different piles of fragments?</a:t>
            </a:r>
          </a:p>
          <a:p>
            <a:r>
              <a:rPr lang="en-US" dirty="0"/>
              <a:t>I have a book or two or three! How much matches to this pile, and how much is unknown?</a:t>
            </a:r>
          </a:p>
          <a:p>
            <a:pPr lvl="1"/>
            <a:r>
              <a:rPr lang="en-US" dirty="0"/>
              <a:t>(Both </a:t>
            </a:r>
            <a:r>
              <a:rPr lang="en-US" i="1" dirty="0"/>
              <a:t>flat/non-counting</a:t>
            </a:r>
            <a:r>
              <a:rPr lang="en-US" dirty="0"/>
              <a:t> and </a:t>
            </a:r>
            <a:r>
              <a:rPr lang="en-US" i="1" dirty="0" err="1"/>
              <a:t>abund</a:t>
            </a:r>
            <a:r>
              <a:rPr lang="en-US" i="1" dirty="0"/>
              <a:t>/counting </a:t>
            </a:r>
            <a:r>
              <a:rPr lang="en-US" dirty="0"/>
              <a:t>number of fragments a word is in.)</a:t>
            </a:r>
          </a:p>
        </p:txBody>
      </p:sp>
    </p:spTree>
    <p:extLst>
      <p:ext uri="{BB962C8B-B14F-4D97-AF65-F5344CB8AC3E}">
        <p14:creationId xmlns:p14="http://schemas.microsoft.com/office/powerpoint/2010/main" val="3054210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CA7E6-B8A9-9FBA-2A9D-B94C8F9C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09A8D7-149E-C540-F1B3-5B87AA33B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run these programs and commands yourself, and be able to generate all the plots!</a:t>
            </a:r>
          </a:p>
          <a:p>
            <a:r>
              <a:rPr lang="en-US" dirty="0"/>
              <a:t>It is straightforward to run these on your own metagenomes of interest, as well as with adding your own collections of genomes.</a:t>
            </a:r>
          </a:p>
        </p:txBody>
      </p:sp>
    </p:spTree>
    <p:extLst>
      <p:ext uri="{BB962C8B-B14F-4D97-AF65-F5344CB8AC3E}">
        <p14:creationId xmlns:p14="http://schemas.microsoft.com/office/powerpoint/2010/main" val="27170243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F1407E-291B-165B-9B59-D6DB2FF3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B134C79-B0F7-D882-A502-35F081AA9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58351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8B12A59-D167-314E-E0F6-3BBDE7E23F5C}"/>
              </a:ext>
            </a:extLst>
          </p:cNvPr>
          <p:cNvSpPr txBox="1"/>
          <p:nvPr/>
        </p:nvSpPr>
        <p:spPr>
          <a:xfrm>
            <a:off x="3700463" y="6351071"/>
            <a:ext cx="835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Mapping validation of k-</a:t>
            </a:r>
            <a:r>
              <a:rPr lang="en-US" dirty="0" err="1"/>
              <a:t>mer</a:t>
            </a:r>
            <a:r>
              <a:rPr lang="en-US" dirty="0"/>
              <a:t> hits, from </a:t>
            </a:r>
            <a:r>
              <a:rPr lang="en-US" dirty="0" err="1"/>
              <a:t>Lumian</a:t>
            </a:r>
            <a:r>
              <a:rPr lang="en-US" dirty="0"/>
              <a:t> et al., </a:t>
            </a:r>
            <a:r>
              <a:rPr lang="en-US" dirty="0">
                <a:hlinkClick r:id="rId3"/>
              </a:rPr>
              <a:t>10.3389/fmicb.2024.1328083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095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F2663-EEBF-A77E-11B9-87D1A206A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1: Metagenome comparison.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836576-D8D0-D371-0C22-17E5B76EA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956425" y="2796381"/>
            <a:ext cx="2794000" cy="24384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801CD6E-4AE7-97B5-D683-D54C4D5BF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824037" y="2280701"/>
            <a:ext cx="4064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A54530-F0F4-A2CC-4B42-8C7108F1EAC7}"/>
              </a:ext>
            </a:extLst>
          </p:cNvPr>
          <p:cNvSpPr txBox="1"/>
          <p:nvPr/>
        </p:nvSpPr>
        <p:spPr>
          <a:xfrm>
            <a:off x="1023938" y="1529299"/>
            <a:ext cx="290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K=31, DNA. No abundance.</a:t>
            </a:r>
          </a:p>
        </p:txBody>
      </p:sp>
    </p:spTree>
    <p:extLst>
      <p:ext uri="{BB962C8B-B14F-4D97-AF65-F5344CB8AC3E}">
        <p14:creationId xmlns:p14="http://schemas.microsoft.com/office/powerpoint/2010/main" val="3135156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69672-0D1E-20CD-1E70-81B3B78D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DA3BD-9D2C-6D87-10F7-3F0F1CD70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53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2014</Words>
  <Application>Microsoft Macintosh PowerPoint</Application>
  <PresentationFormat>Widescreen</PresentationFormat>
  <Paragraphs>215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Aptos</vt:lpstr>
      <vt:lpstr>Aptos Display</vt:lpstr>
      <vt:lpstr>Arial</vt:lpstr>
      <vt:lpstr>Office Theme</vt:lpstr>
      <vt:lpstr>Tonight!</vt:lpstr>
      <vt:lpstr>Metagenomics and k-mers (Day 2)</vt:lpstr>
      <vt:lpstr>Library analogy!</vt:lpstr>
      <vt:lpstr>Challenges of this "library”</vt:lpstr>
      <vt:lpstr>Revisiting: What are k-mers? =&gt; WORDS</vt:lpstr>
      <vt:lpstr>Word (k-mer) based analyses:</vt:lpstr>
      <vt:lpstr>PowerPoint Presentation</vt:lpstr>
      <vt:lpstr>Diagram 1: Metagenome comparison.</vt:lpstr>
      <vt:lpstr>PowerPoint Presentation</vt:lpstr>
      <vt:lpstr>Diagram 2: Genomes and metagenomes</vt:lpstr>
      <vt:lpstr>PowerPoint Presentation</vt:lpstr>
      <vt:lpstr>Diagram 3: Abundance histograms of k-mers in metagenomes</vt:lpstr>
      <vt:lpstr>PowerPoint Presentation</vt:lpstr>
      <vt:lpstr>PowerPoint Presentation</vt:lpstr>
      <vt:lpstr>Diagram 4: Which genomes are present in this metagenome?</vt:lpstr>
      <vt:lpstr>Diagram 4: Which genomes are present in this metagenome?</vt:lpstr>
      <vt:lpstr>PowerPoint Presentation</vt:lpstr>
      <vt:lpstr>PowerPoint Presentation</vt:lpstr>
      <vt:lpstr>PowerPoint Presentation</vt:lpstr>
      <vt:lpstr>A paper to read…</vt:lpstr>
      <vt:lpstr>Diagram 5: Presence/absence content plots</vt:lpstr>
      <vt:lpstr>PowerPoint Presentation</vt:lpstr>
      <vt:lpstr>Diagram 6: comparing assembly content</vt:lpstr>
      <vt:lpstr>PowerPoint Presentation</vt:lpstr>
      <vt:lpstr>PowerPoint Presentation</vt:lpstr>
      <vt:lpstr>Abundance histogram of SRR27117388</vt:lpstr>
      <vt:lpstr>Abundance histogram of k-mers assembled by megahit from SRR27117388</vt:lpstr>
      <vt:lpstr>Summary of k-mer diagrams and perspective</vt:lpstr>
      <vt:lpstr>PowerPoint Presentation</vt:lpstr>
      <vt:lpstr>Part (ii): Dude, what’s in my metagenome??</vt:lpstr>
      <vt:lpstr>My (our!) goal is strain resolved metagenomics.</vt:lpstr>
      <vt:lpstr>Conceptual challenge: genomes with shared content.</vt:lpstr>
      <vt:lpstr>Strain resolved metagenomics is our goal, but also very challenging!</vt:lpstr>
      <vt:lpstr>Our genome databases are massively redundant!</vt:lpstr>
      <vt:lpstr>I’m going to slightly change the question…</vt:lpstr>
      <vt:lpstr>And this turns out to be a well known CS problem - the “min set cover” problem.</vt:lpstr>
      <vt:lpstr>min-set-cov has a straightforward “best approximate” solution!</vt:lpstr>
      <vt:lpstr>min-set-cov has a straightforward “best approximate” solution!</vt:lpstr>
      <vt:lpstr>-- and min-set-cov has a straightforward “best approximate” solution!</vt:lpstr>
      <vt:lpstr>-- and min-set-cov has a straightforward “best approximate” solution!</vt:lpstr>
      <vt:lpstr>We can implement the min-set-cov algorithm for genomes using k-mers.</vt:lpstr>
      <vt:lpstr>We can implement the min-set-cov algorithm for genomes using k-mers.</vt:lpstr>
      <vt:lpstr>Strain-level resolution for queries with k-mers – what’s the smallest set of matches?</vt:lpstr>
      <vt:lpstr>Step 1 – find a “best” match…</vt:lpstr>
      <vt:lpstr>Step 2 – remove best match from query!</vt:lpstr>
      <vt:lpstr>Step 3 – find next best match, remove.</vt:lpstr>
      <vt:lpstr>…&amp; continue until you run out of matches.</vt:lpstr>
      <vt:lpstr>Using k-mers and min-set cov to make a list of genomes in a metagenome.</vt:lpstr>
      <vt:lpstr>Our genome databases are massively redundant!</vt:lpstr>
      <vt:lpstr>min-set-cov dramatically reduces the list of relevant genomes</vt:lpstr>
      <vt:lpstr>What does this look like in practice??</vt:lpstr>
      <vt:lpstr>Overlaps – known and unknown!</vt:lpstr>
      <vt:lpstr>What does this look like in practice??</vt:lpstr>
      <vt:lpstr>sourmash performs well for species-level taxonomic assignment.</vt:lpstr>
      <vt:lpstr>How do we get to taxonomy??</vt:lpstr>
      <vt:lpstr>Sourmash taxonomy results.</vt:lpstr>
      <vt:lpstr>PowerPoint Presentation</vt:lpstr>
      <vt:lpstr>Some thoughts and concluding points</vt:lpstr>
      <vt:lpstr>The landscape of metagenome classification</vt:lpstr>
      <vt:lpstr>Open 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Titus Brown</dc:creator>
  <cp:lastModifiedBy>Titus Brown</cp:lastModifiedBy>
  <cp:revision>16</cp:revision>
  <dcterms:created xsi:type="dcterms:W3CDTF">2024-07-22T14:14:46Z</dcterms:created>
  <dcterms:modified xsi:type="dcterms:W3CDTF">2024-07-22T17:42:05Z</dcterms:modified>
</cp:coreProperties>
</file>